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4"/>
  </p:notesMasterIdLst>
  <p:sldIdLst>
    <p:sldId id="256" r:id="rId2"/>
    <p:sldId id="283" r:id="rId3"/>
    <p:sldId id="284" r:id="rId4"/>
    <p:sldId id="257" r:id="rId5"/>
    <p:sldId id="258" r:id="rId6"/>
    <p:sldId id="259" r:id="rId7"/>
    <p:sldId id="260" r:id="rId8"/>
    <p:sldId id="261" r:id="rId9"/>
    <p:sldId id="262" r:id="rId10"/>
    <p:sldId id="263" r:id="rId11"/>
    <p:sldId id="264" r:id="rId12"/>
    <p:sldId id="265" r:id="rId13"/>
    <p:sldId id="285" r:id="rId14"/>
    <p:sldId id="266" r:id="rId15"/>
    <p:sldId id="267" r:id="rId16"/>
    <p:sldId id="268" r:id="rId17"/>
    <p:sldId id="269" r:id="rId18"/>
    <p:sldId id="270" r:id="rId19"/>
    <p:sldId id="271" r:id="rId20"/>
    <p:sldId id="272" r:id="rId21"/>
    <p:sldId id="273" r:id="rId22"/>
    <p:sldId id="274" r:id="rId23"/>
    <p:sldId id="275" r:id="rId24"/>
    <p:sldId id="276" r:id="rId25"/>
    <p:sldId id="286" r:id="rId26"/>
    <p:sldId id="277" r:id="rId27"/>
    <p:sldId id="278" r:id="rId28"/>
    <p:sldId id="279" r:id="rId29"/>
    <p:sldId id="280" r:id="rId30"/>
    <p:sldId id="281" r:id="rId31"/>
    <p:sldId id="282" r:id="rId32"/>
    <p:sldId id="287" r:id="rId33"/>
  </p:sldIdLst>
  <p:sldSz cx="12192000" cy="6858000"/>
  <p:notesSz cx="6808788" cy="9940925"/>
  <p:embeddedFontLst>
    <p:embeddedFont>
      <p:font typeface="Arial Narrow" panose="020B060602020203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Roboto" panose="020B0604020202020204" charset="0"/>
      <p:regular r:id="rId47"/>
      <p:bold r:id="rId48"/>
      <p:italic r:id="rId49"/>
      <p:boldItalic r:id="rId50"/>
    </p:embeddedFont>
    <p:embeddedFont>
      <p:font typeface="Roboto Slab"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1qF5BKTFah2RJiJE43S4BwIuZ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86"/>
    <p:restoredTop sz="61688" autoAdjust="0"/>
  </p:normalViewPr>
  <p:slideViewPr>
    <p:cSldViewPr snapToGrid="0">
      <p:cViewPr varScale="1">
        <p:scale>
          <a:sx n="38" d="100"/>
          <a:sy n="38" d="100"/>
        </p:scale>
        <p:origin x="984" y="48"/>
      </p:cViewPr>
      <p:guideLst/>
    </p:cSldViewPr>
  </p:slideViewPr>
  <p:notesTextViewPr>
    <p:cViewPr>
      <p:scale>
        <a:sx n="1" d="1"/>
        <a:sy n="1" d="1"/>
      </p:scale>
      <p:origin x="0" y="-36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8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7" y="0"/>
            <a:ext cx="2950475" cy="49877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877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5: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liver is located in the human body.</a:t>
            </a: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Further information</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The liver is the largest internal organ. Reddish-brown in colour, it feels rubbery to touch and sits on the right side of the belly protected by the rib cage. Every vertebrate (any animal with a backbone) has a liver.</a:t>
            </a:r>
          </a:p>
          <a:p>
            <a:pPr marL="0" lvl="0" indent="0" algn="l" rtl="0">
              <a:lnSpc>
                <a:spcPct val="100000"/>
              </a:lnSpc>
              <a:spcBef>
                <a:spcPts val="0"/>
              </a:spcBef>
              <a:spcAft>
                <a:spcPts val="0"/>
              </a:spcAft>
              <a:buSzPts val="1400"/>
              <a:buNone/>
            </a:pPr>
            <a:r>
              <a:rPr lang="en-GB" dirty="0"/>
              <a:t>The liver works with the pancreas and the intestines to digest, absorb and process food.</a:t>
            </a:r>
          </a:p>
          <a:p>
            <a:pPr marL="0" lvl="0" indent="0" algn="l" rtl="0">
              <a:lnSpc>
                <a:spcPct val="100000"/>
              </a:lnSpc>
              <a:spcBef>
                <a:spcPts val="0"/>
              </a:spcBef>
              <a:spcAft>
                <a:spcPts val="0"/>
              </a:spcAft>
              <a:buSzPts val="1400"/>
              <a:buNone/>
            </a:pPr>
            <a:r>
              <a:rPr lang="en-GB" dirty="0"/>
              <a:t>It’s three main jobs are to clean the blood, produce bile (which helps to break down food) and store energy. </a:t>
            </a:r>
          </a:p>
          <a:p>
            <a:pPr marL="0" lvl="0" indent="0" algn="l" rtl="0">
              <a:lnSpc>
                <a:spcPct val="100000"/>
              </a:lnSpc>
              <a:spcBef>
                <a:spcPts val="0"/>
              </a:spcBef>
              <a:spcAft>
                <a:spcPts val="0"/>
              </a:spcAft>
              <a:buSzPts val="1400"/>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Did you know? </a:t>
            </a:r>
            <a:endParaRPr lang="en-GB" dirty="0"/>
          </a:p>
          <a:p>
            <a:pPr marL="0" lvl="0" indent="0" algn="l" rtl="0">
              <a:lnSpc>
                <a:spcPct val="100000"/>
              </a:lnSpc>
              <a:spcBef>
                <a:spcPts val="0"/>
              </a:spcBef>
              <a:spcAft>
                <a:spcPts val="0"/>
              </a:spcAft>
              <a:buSzPts val="1400"/>
              <a:buNone/>
            </a:pPr>
            <a:r>
              <a:rPr lang="en-GB" dirty="0"/>
              <a:t>The liver has an amazing ability for regrowth. A quarter of the liver can ‘regrow’ to its original size! </a:t>
            </a:r>
          </a:p>
        </p:txBody>
      </p:sp>
      <p:sp>
        <p:nvSpPr>
          <p:cNvPr id="182" name="Google Shape;182;p15: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6: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kidneys are located in the human body.</a:t>
            </a: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Further information</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These bean-shaped organs come in pairs and are found towards your back, in the upper part of the tummy (called the abdomen). They are a little bigger than your first  and do a lot of different jobs, their most important job is to filter waste products from the blood and make this into urine. Kidneys also produce a hormone that tells the body to make red blood cells.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Although they usually come in pairs, some people have just one kidney. This can be for different reasons; because they were only born with one, because one of their kidneys has been damaged or because they have donated (or given) one of their kidneys to someone else.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Did you know?</a:t>
            </a: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Drinking enough water is a good way to help your kidneys to work properly.</a:t>
            </a:r>
            <a:endParaRPr lang="en-GB" dirty="0"/>
          </a:p>
        </p:txBody>
      </p:sp>
      <p:sp>
        <p:nvSpPr>
          <p:cNvPr id="198" name="Google Shape;198;p16: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7: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pancreas is located in the human body.</a:t>
            </a: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Further information</a:t>
            </a:r>
            <a:endParaRPr lang="en-GB" dirty="0">
              <a:solidFill>
                <a:srgbClr val="000000"/>
              </a:solidFill>
            </a:endParaRPr>
          </a:p>
          <a:p>
            <a:pPr marL="0" lvl="0" indent="0" algn="l" rtl="0">
              <a:lnSpc>
                <a:spcPct val="100000"/>
              </a:lnSpc>
              <a:spcBef>
                <a:spcPts val="0"/>
              </a:spcBef>
              <a:spcAft>
                <a:spcPts val="0"/>
              </a:spcAft>
              <a:buSzPts val="1400"/>
              <a:buNone/>
            </a:pPr>
            <a:r>
              <a:rPr lang="en-GB" dirty="0"/>
              <a:t>The pancreas is found in the upper part of the tummy (called the abdomen). It is positioned behind the stomach and in front of the spine. It is about 15cm long and is surrounded by other organs, like the liver and small intestine (small bowel).</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 pancreas is important for digestion. When food enters your stomach, the pancreas releases special digestive juices which are sent to the small intestine to help break down food.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Did you know?</a:t>
            </a:r>
            <a:endParaRPr lang="en-GB" dirty="0"/>
          </a:p>
          <a:p>
            <a:pPr marL="0" lvl="0" indent="0" algn="l" rtl="0">
              <a:lnSpc>
                <a:spcPct val="100000"/>
              </a:lnSpc>
              <a:spcBef>
                <a:spcPts val="0"/>
              </a:spcBef>
              <a:spcAft>
                <a:spcPts val="0"/>
              </a:spcAft>
              <a:buSzPts val="1400"/>
              <a:buNone/>
            </a:pPr>
            <a:r>
              <a:rPr lang="en-GB" sz="1200" b="0" dirty="0">
                <a:solidFill>
                  <a:schemeClr val="dk1"/>
                </a:solidFill>
                <a:latin typeface="Calibri"/>
                <a:ea typeface="Calibri"/>
                <a:cs typeface="Calibri"/>
                <a:sym typeface="Calibri"/>
              </a:rPr>
              <a:t>Your pancreas produces 6 to 8 cups of digestive juices every day!</a:t>
            </a:r>
          </a:p>
        </p:txBody>
      </p:sp>
      <p:sp>
        <p:nvSpPr>
          <p:cNvPr id="214" name="Google Shape;214;p17: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6: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Further information</a:t>
            </a:r>
            <a:endParaRPr lang="en-GB" dirty="0"/>
          </a:p>
          <a:p>
            <a:pPr marL="0" lvl="0" indent="0" algn="l" rtl="0">
              <a:lnSpc>
                <a:spcPct val="100000"/>
              </a:lnSpc>
              <a:spcBef>
                <a:spcPts val="0"/>
              </a:spcBef>
              <a:spcAft>
                <a:spcPts val="0"/>
              </a:spcAft>
              <a:buSzPts val="1400"/>
              <a:buNone/>
            </a:pPr>
            <a:r>
              <a:rPr lang="en-GB" dirty="0"/>
              <a:t>The eye is made up of lots of different parts, which work together to help us see the world around us.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 parts of the eye include:</a:t>
            </a:r>
          </a:p>
          <a:p>
            <a:pPr marL="171450" lvl="0" indent="-171450" algn="l" rtl="0">
              <a:lnSpc>
                <a:spcPct val="100000"/>
              </a:lnSpc>
              <a:spcBef>
                <a:spcPts val="0"/>
              </a:spcBef>
              <a:spcAft>
                <a:spcPts val="0"/>
              </a:spcAft>
              <a:buClr>
                <a:schemeClr val="dk1"/>
              </a:buClr>
              <a:buSzPts val="1200"/>
              <a:buFont typeface="Arial"/>
              <a:buChar char="•"/>
            </a:pPr>
            <a:r>
              <a:rPr lang="en-GB" dirty="0"/>
              <a:t>the retina – the surface of the eyeball, the retina is made up of special cells which detect light and send messages to our brain to help us see</a:t>
            </a:r>
          </a:p>
          <a:p>
            <a:pPr marL="171450" lvl="0" indent="-171450" algn="l" rtl="0">
              <a:lnSpc>
                <a:spcPct val="100000"/>
              </a:lnSpc>
              <a:spcBef>
                <a:spcPts val="0"/>
              </a:spcBef>
              <a:spcAft>
                <a:spcPts val="0"/>
              </a:spcAft>
              <a:buClr>
                <a:schemeClr val="dk1"/>
              </a:buClr>
              <a:buSzPts val="1200"/>
              <a:buFont typeface="Arial"/>
              <a:buChar char="•"/>
            </a:pPr>
            <a:r>
              <a:rPr lang="en-GB" dirty="0"/>
              <a:t>the cornea – think of this as the ‘window’ of the eye. It’s the clear tissue at the front of your eye which lets light in (the bit of your eye that you could touch)</a:t>
            </a:r>
          </a:p>
          <a:p>
            <a:pPr marL="171450" lvl="0" indent="-171450" algn="l" rtl="0">
              <a:lnSpc>
                <a:spcPct val="100000"/>
              </a:lnSpc>
              <a:spcBef>
                <a:spcPts val="0"/>
              </a:spcBef>
              <a:spcAft>
                <a:spcPts val="0"/>
              </a:spcAft>
              <a:buClr>
                <a:schemeClr val="dk1"/>
              </a:buClr>
              <a:buSzPts val="1200"/>
              <a:buFont typeface="Arial"/>
              <a:buChar char="•"/>
            </a:pPr>
            <a:r>
              <a:rPr lang="en-GB" dirty="0"/>
              <a:t>the pupil – looks like a black dot, but is actually a hole through which light (having passed through the cornea) can enter the eye</a:t>
            </a:r>
          </a:p>
          <a:p>
            <a:pPr marL="171450" lvl="0" indent="-9525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b="1" dirty="0"/>
              <a:t>Did you know?</a:t>
            </a:r>
            <a:endParaRPr lang="en-GB" dirty="0"/>
          </a:p>
          <a:p>
            <a:pPr marL="0" marR="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ea typeface="Calibri"/>
                <a:cs typeface="Calibri"/>
                <a:sym typeface="Calibri"/>
              </a:rPr>
              <a:t>The cells in your eye come in different shapes. Rod-shaped cells help you to see shapes, and cone-shaped cells help you to see colour.</a:t>
            </a:r>
            <a:endParaRPr lang="en-GB" dirty="0"/>
          </a:p>
        </p:txBody>
      </p:sp>
      <p:sp>
        <p:nvSpPr>
          <p:cNvPr id="198" name="Google Shape;198;p16: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88541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8df4bb65ac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8df4bb65ac_0_0: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Refer to Additional Teacher Resources: Activity #1 (pages 4-5)</a:t>
            </a:r>
          </a:p>
        </p:txBody>
      </p:sp>
      <p:sp>
        <p:nvSpPr>
          <p:cNvPr id="230" name="Google Shape;230;g18df4bb65ac_0_0: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8: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Explain that sometimes a person’s organ might not work properly. </a:t>
            </a:r>
            <a:endParaRPr/>
          </a:p>
          <a:p>
            <a:pPr marL="457200" lvl="1"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An organ that isn’t doing its job can cause all kinds of difficulties.</a:t>
            </a:r>
            <a:endParaRPr sz="1200">
              <a:solidFill>
                <a:schemeClr val="dk1"/>
              </a:solidFill>
              <a:latin typeface="Calibri"/>
              <a:ea typeface="Calibri"/>
              <a:cs typeface="Calibri"/>
              <a:sym typeface="Calibri"/>
            </a:endParaRPr>
          </a:p>
          <a:p>
            <a:pPr marL="457200" lvl="1"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For example if a person’s eye isn’t working properly, they might have limited vision or lose their sight completely. </a:t>
            </a:r>
            <a:endParaRPr/>
          </a:p>
          <a:p>
            <a:pPr marL="628650" lvl="1"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Or if a person’s kidneys aren’t doing their job, then their blood won’t be cleaned. Extra fluid can build up in the blood which can lead to things like nausea and weakness. </a:t>
            </a:r>
            <a:endParaRPr/>
          </a:p>
          <a:p>
            <a:pPr marL="628650" lvl="1" indent="-171450" algn="l" rtl="0">
              <a:lnSpc>
                <a:spcPct val="100000"/>
              </a:lnSpc>
              <a:spcBef>
                <a:spcPts val="0"/>
              </a:spcBef>
              <a:spcAft>
                <a:spcPts val="0"/>
              </a:spcAft>
              <a:buClr>
                <a:schemeClr val="dk1"/>
              </a:buClr>
              <a:buSzPts val="1200"/>
              <a:buFont typeface="Arial"/>
              <a:buChar char="•"/>
            </a:pPr>
            <a:r>
              <a:rPr lang="en-GB" sz="1200" b="0">
                <a:solidFill>
                  <a:schemeClr val="dk1"/>
                </a:solidFill>
                <a:latin typeface="Calibri"/>
                <a:ea typeface="Calibri"/>
                <a:cs typeface="Calibri"/>
                <a:sym typeface="Calibri"/>
              </a:rPr>
              <a:t>If a person’s bone marrow isn’t making the right blood cells, their blood won’t be able to do its important jobs like carrying oxygen and energy around the body or helping to fight disease.</a:t>
            </a: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37" name="Google Shape;237;p18: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Share the story of</a:t>
            </a:r>
            <a:r>
              <a:rPr lang="en-GB" sz="1200" b="0" dirty="0">
                <a:solidFill>
                  <a:schemeClr val="dk1"/>
                </a:solidFill>
                <a:latin typeface="Calibri"/>
                <a:ea typeface="Calibri"/>
                <a:cs typeface="Calibri"/>
                <a:sym typeface="Calibri"/>
              </a:rPr>
              <a:t> </a:t>
            </a:r>
            <a:r>
              <a:rPr lang="en-GB" dirty="0"/>
              <a:t>Daniel with</a:t>
            </a:r>
            <a:r>
              <a:rPr lang="en-GB" sz="1200" dirty="0">
                <a:solidFill>
                  <a:schemeClr val="dk1"/>
                </a:solidFill>
                <a:latin typeface="Calibri"/>
                <a:ea typeface="Calibri"/>
                <a:cs typeface="Calibri"/>
                <a:sym typeface="Calibri"/>
              </a:rPr>
              <a:t> pupils and ask them the following discussion questions:</a:t>
            </a:r>
            <a:endParaRPr sz="1200" dirty="0">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endParaRPr b="1" dirty="0"/>
          </a:p>
          <a:p>
            <a:pPr marL="457200" lvl="1" indent="0" algn="l" rtl="0">
              <a:lnSpc>
                <a:spcPct val="100000"/>
              </a:lnSpc>
              <a:spcBef>
                <a:spcPts val="0"/>
              </a:spcBef>
              <a:spcAft>
                <a:spcPts val="0"/>
              </a:spcAft>
              <a:buSzPts val="1400"/>
              <a:buNone/>
            </a:pPr>
            <a:r>
              <a:rPr lang="en-GB" sz="1200" dirty="0"/>
              <a:t>1. Wh</a:t>
            </a:r>
            <a:r>
              <a:rPr lang="en-GB" dirty="0"/>
              <a:t>ich</a:t>
            </a:r>
            <a:r>
              <a:rPr lang="en-GB" sz="1200" dirty="0"/>
              <a:t> organ d</a:t>
            </a:r>
            <a:r>
              <a:rPr lang="en-GB" dirty="0"/>
              <a:t>id</a:t>
            </a:r>
            <a:r>
              <a:rPr lang="en-GB" sz="1200" dirty="0"/>
              <a:t> </a:t>
            </a:r>
            <a:r>
              <a:rPr lang="en-GB" dirty="0"/>
              <a:t>Daniel need</a:t>
            </a:r>
            <a:r>
              <a:rPr lang="en-GB" sz="1200" dirty="0"/>
              <a:t>?</a:t>
            </a:r>
            <a:r>
              <a:rPr lang="en-GB" dirty="0"/>
              <a:t> </a:t>
            </a:r>
            <a:endParaRPr sz="1200" dirty="0"/>
          </a:p>
          <a:p>
            <a:pPr marL="457200" lvl="1" indent="0" algn="l" rtl="0">
              <a:lnSpc>
                <a:spcPct val="100000"/>
              </a:lnSpc>
              <a:spcBef>
                <a:spcPts val="0"/>
              </a:spcBef>
              <a:spcAft>
                <a:spcPts val="0"/>
              </a:spcAft>
              <a:buSzPts val="1400"/>
              <a:buNone/>
            </a:pPr>
            <a:r>
              <a:rPr lang="en-GB" sz="1200" dirty="0"/>
              <a:t>  </a:t>
            </a:r>
            <a:endParaRPr dirty="0"/>
          </a:p>
          <a:p>
            <a:pPr marL="457200" lvl="1" indent="0" algn="l" rtl="0">
              <a:lnSpc>
                <a:spcPct val="100000"/>
              </a:lnSpc>
              <a:spcBef>
                <a:spcPts val="0"/>
              </a:spcBef>
              <a:spcAft>
                <a:spcPts val="0"/>
              </a:spcAft>
              <a:buSzPts val="1400"/>
              <a:buNone/>
            </a:pPr>
            <a:r>
              <a:rPr lang="en-GB" sz="1200" dirty="0"/>
              <a:t>2. How </a:t>
            </a:r>
            <a:r>
              <a:rPr lang="en-GB" dirty="0"/>
              <a:t>has</a:t>
            </a:r>
            <a:r>
              <a:rPr lang="en-GB" sz="1200" dirty="0"/>
              <a:t> </a:t>
            </a:r>
            <a:r>
              <a:rPr lang="en-GB" dirty="0"/>
              <a:t>his</a:t>
            </a:r>
            <a:r>
              <a:rPr lang="en-GB" sz="1200" dirty="0"/>
              <a:t> donated organ improved </a:t>
            </a:r>
            <a:r>
              <a:rPr lang="en-GB" dirty="0"/>
              <a:t>Daniel’s life</a:t>
            </a:r>
            <a:r>
              <a:rPr lang="en-GB" sz="1200" dirty="0"/>
              <a:t>? (Think about what </a:t>
            </a:r>
            <a:r>
              <a:rPr lang="en-GB" dirty="0"/>
              <a:t>he can now</a:t>
            </a:r>
            <a:r>
              <a:rPr lang="en-GB" sz="1200" dirty="0"/>
              <a:t> do that </a:t>
            </a:r>
            <a:r>
              <a:rPr lang="en-GB" dirty="0"/>
              <a:t>he</a:t>
            </a:r>
            <a:r>
              <a:rPr lang="en-GB" sz="1200" dirty="0"/>
              <a:t> couldn’t do before)</a:t>
            </a:r>
            <a:endParaRPr sz="1200" dirty="0"/>
          </a:p>
          <a:p>
            <a:pPr marL="457200" lvl="1" indent="0" algn="l" rtl="0">
              <a:lnSpc>
                <a:spcPct val="100000"/>
              </a:lnSpc>
              <a:spcBef>
                <a:spcPts val="0"/>
              </a:spcBef>
              <a:spcAft>
                <a:spcPts val="0"/>
              </a:spcAft>
              <a:buSzPts val="1400"/>
              <a:buNone/>
            </a:pPr>
            <a:endParaRPr sz="1200" dirty="0"/>
          </a:p>
          <a:p>
            <a:pPr marL="457200" lvl="1" indent="0" algn="l" rtl="0">
              <a:lnSpc>
                <a:spcPct val="100000"/>
              </a:lnSpc>
              <a:spcBef>
                <a:spcPts val="0"/>
              </a:spcBef>
              <a:spcAft>
                <a:spcPts val="0"/>
              </a:spcAft>
              <a:buSzPts val="1400"/>
              <a:buNone/>
            </a:pPr>
            <a:r>
              <a:rPr lang="en-GB" sz="1200" dirty="0"/>
              <a:t>3. How do you think </a:t>
            </a:r>
            <a:r>
              <a:rPr lang="en-GB" dirty="0"/>
              <a:t>Daniel </a:t>
            </a:r>
            <a:r>
              <a:rPr lang="en-GB" sz="1200" dirty="0"/>
              <a:t>feel</a:t>
            </a:r>
            <a:r>
              <a:rPr lang="en-GB" dirty="0"/>
              <a:t>s </a:t>
            </a:r>
            <a:r>
              <a:rPr lang="en-GB" sz="1200" dirty="0"/>
              <a:t>to have received </a:t>
            </a:r>
            <a:r>
              <a:rPr lang="en-GB" dirty="0"/>
              <a:t>a kidney</a:t>
            </a:r>
            <a:r>
              <a:rPr lang="en-GB" sz="1200" dirty="0"/>
              <a:t> transplant?</a:t>
            </a:r>
            <a:endParaRPr sz="120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Clr>
                <a:schemeClr val="dk1"/>
              </a:buClr>
              <a:buSzPts val="1400"/>
              <a:buFont typeface="Arial"/>
              <a:buNone/>
            </a:pPr>
            <a:r>
              <a:rPr lang="en-GB" dirty="0"/>
              <a:t>Note: Daniel is a real-life story. The experiences and symptoms described are true of real people awaiting an organ transplant.</a:t>
            </a:r>
            <a:endParaRPr b="1" dirty="0"/>
          </a:p>
        </p:txBody>
      </p:sp>
      <p:sp>
        <p:nvSpPr>
          <p:cNvPr id="246" name="Google Shape;246;p22: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8df4bb65ac_0_8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8df4bb65ac_0_87: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Refer to Additional Teacher Resources: Activity #2 (page 6)</a:t>
            </a:r>
          </a:p>
        </p:txBody>
      </p:sp>
      <p:sp>
        <p:nvSpPr>
          <p:cNvPr id="270" name="Google Shape;270;g18df4bb65ac_0_87: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8df4bb65ac_0_16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18df4bb65ac_0_168: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18df4bb65ac_0_168: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94ac14180f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94ac14180f_0_0: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Refer to Lesson Plan notes page 4</a:t>
            </a:r>
            <a:endParaRPr/>
          </a:p>
          <a:p>
            <a:pPr marL="0" lvl="0" indent="0" algn="l" rtl="0">
              <a:lnSpc>
                <a:spcPct val="100000"/>
              </a:lnSpc>
              <a:spcBef>
                <a:spcPts val="0"/>
              </a:spcBef>
              <a:spcAft>
                <a:spcPts val="0"/>
              </a:spcAft>
              <a:buSzPts val="1400"/>
              <a:buNone/>
            </a:pPr>
            <a:endParaRPr/>
          </a:p>
        </p:txBody>
      </p:sp>
      <p:sp>
        <p:nvSpPr>
          <p:cNvPr id="291" name="Google Shape;291;g194ac14180f_0_0: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404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5: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bb163175c3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bb163175c3_0_0: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Explain </a:t>
            </a:r>
            <a:r>
              <a:rPr lang="en-GB" dirty="0"/>
              <a:t>that </a:t>
            </a:r>
            <a:r>
              <a:rPr lang="en-GB" dirty="0" err="1"/>
              <a:t>Dáithí's</a:t>
            </a:r>
            <a:r>
              <a:rPr lang="en-GB" dirty="0"/>
              <a:t> Law</a:t>
            </a:r>
            <a:r>
              <a:rPr lang="en-GB" sz="1200" dirty="0">
                <a:solidFill>
                  <a:schemeClr val="dk1"/>
                </a:solidFill>
                <a:latin typeface="Calibri"/>
                <a:ea typeface="Calibri"/>
                <a:cs typeface="Calibri"/>
                <a:sym typeface="Calibri"/>
              </a:rPr>
              <a:t> was inspired by</a:t>
            </a:r>
            <a:r>
              <a:rPr lang="en-GB" dirty="0"/>
              <a:t> organ donation campaigners like </a:t>
            </a:r>
            <a:r>
              <a:rPr lang="en-GB" dirty="0" err="1"/>
              <a:t>Dáithí</a:t>
            </a:r>
            <a:r>
              <a:rPr lang="en-GB" dirty="0"/>
              <a:t> Mac Gabhann and his family. </a:t>
            </a:r>
            <a:r>
              <a:rPr lang="en-GB" sz="1200" dirty="0">
                <a:solidFill>
                  <a:schemeClr val="dk1"/>
                </a:solidFill>
                <a:latin typeface="Calibri"/>
                <a:ea typeface="Calibri"/>
                <a:cs typeface="Calibri"/>
                <a:sym typeface="Calibri"/>
              </a:rPr>
              <a:t>This story </a:t>
            </a:r>
            <a:r>
              <a:rPr lang="en-GB" dirty="0"/>
              <a:t>showed people how important organ donation is. The law changed on 1 June 2023.</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err="1"/>
              <a:t>Dáithí's</a:t>
            </a:r>
            <a:r>
              <a:rPr lang="en-GB" dirty="0"/>
              <a:t> </a:t>
            </a:r>
            <a:r>
              <a:rPr lang="en-GB" sz="1200" dirty="0">
                <a:solidFill>
                  <a:schemeClr val="dk1"/>
                </a:solidFill>
                <a:latin typeface="Calibri"/>
                <a:ea typeface="Calibri"/>
                <a:cs typeface="Calibri"/>
                <a:sym typeface="Calibri"/>
              </a:rPr>
              <a:t>law means all adults (anyone over 18 who lives in </a:t>
            </a:r>
            <a:r>
              <a:rPr lang="en-GB" dirty="0"/>
              <a:t>Northern Ireland</a:t>
            </a:r>
            <a:r>
              <a:rPr lang="en-GB" sz="1200" dirty="0">
                <a:solidFill>
                  <a:schemeClr val="dk1"/>
                </a:solidFill>
                <a:latin typeface="Calibri"/>
                <a:ea typeface="Calibri"/>
                <a:cs typeface="Calibri"/>
                <a:sym typeface="Calibri"/>
              </a:rPr>
              <a:t>) will be seen as having agreed to be an organ donor, unless they have recorded a decision not to donate or are in an excluded group. (For more information for teachers about this law, </a:t>
            </a:r>
            <a:r>
              <a:rPr lang="en-GB" dirty="0"/>
              <a:t>visit www.organdonationni.info/changes-to-the-law)</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sz="1200" i="0" dirty="0">
                <a:solidFill>
                  <a:schemeClr val="dk1"/>
                </a:solidFill>
                <a:latin typeface="Calibri"/>
                <a:ea typeface="Calibri"/>
                <a:cs typeface="Calibri"/>
                <a:sym typeface="Calibri"/>
              </a:rPr>
              <a:t>Ask pupils why they think the government wanted to change the law around organ donation?</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For example, because:</a:t>
            </a:r>
            <a:endParaRPr dirty="0"/>
          </a:p>
          <a:p>
            <a:pPr marL="171450" lvl="0"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they think the waiting list for organs is too long and they want to help those people waiting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they were inspired by the stories of </a:t>
            </a:r>
            <a:r>
              <a:rPr lang="en-GB" dirty="0"/>
              <a:t>organ donation campaigners like </a:t>
            </a:r>
            <a:r>
              <a:rPr lang="en-GB" dirty="0" err="1"/>
              <a:t>Dáithí</a:t>
            </a:r>
            <a:r>
              <a:rPr lang="en-GB" dirty="0"/>
              <a:t> Mac Gabhann</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i="0" dirty="0">
                <a:solidFill>
                  <a:schemeClr val="dk1"/>
                </a:solidFill>
                <a:latin typeface="Calibri"/>
                <a:ea typeface="Calibri"/>
                <a:cs typeface="Calibri"/>
                <a:sym typeface="Calibri"/>
              </a:rPr>
              <a:t>Ask pupils what they think about this change in the law?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Encourage pupils to reflect on everything that they have learned in the lesson and explain their thinking.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Organ donation and ethnicity</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People who are from black, Asian ethnic groups have to wait longer to receive an organ. This is for lots of different reasons, including the fact that some organ diseases are more common in these groups and that often they need to have a donor from the same ethnic background as them.</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10" name="Google Shape;310;g1bb163175c3_0_0: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9: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Luckily, doctors can perform something called an </a:t>
            </a:r>
            <a:r>
              <a:rPr lang="en-GB" sz="1200" b="1" dirty="0">
                <a:solidFill>
                  <a:schemeClr val="dk1"/>
                </a:solidFill>
                <a:latin typeface="Calibri"/>
                <a:ea typeface="Calibri"/>
                <a:cs typeface="Calibri"/>
                <a:sym typeface="Calibri"/>
              </a:rPr>
              <a:t>organ transplant. </a:t>
            </a:r>
            <a:r>
              <a:rPr lang="en-GB" sz="1200" b="0" dirty="0">
                <a:solidFill>
                  <a:schemeClr val="dk1"/>
                </a:solidFill>
                <a:latin typeface="Calibri"/>
                <a:ea typeface="Calibri"/>
                <a:cs typeface="Calibri"/>
                <a:sym typeface="Calibri"/>
              </a:rPr>
              <a:t>This is when the</a:t>
            </a:r>
            <a:r>
              <a:rPr lang="en-GB" sz="1200" b="1" dirty="0">
                <a:solidFill>
                  <a:schemeClr val="dk1"/>
                </a:solidFill>
                <a:latin typeface="Calibri"/>
                <a:ea typeface="Calibri"/>
                <a:cs typeface="Calibri"/>
                <a:sym typeface="Calibri"/>
              </a:rPr>
              <a:t> doctors replace a failed or damaged organ with a healthier one</a:t>
            </a:r>
            <a:r>
              <a:rPr lang="en-GB" sz="1200" dirty="0">
                <a:solidFill>
                  <a:schemeClr val="dk1"/>
                </a:solidFill>
                <a:latin typeface="Calibri"/>
                <a:ea typeface="Calibri"/>
                <a:cs typeface="Calibri"/>
                <a:sym typeface="Calibri"/>
              </a:rPr>
              <a:t>.</a:t>
            </a:r>
            <a:endParaRPr dirty="0"/>
          </a:p>
          <a:p>
            <a:pPr marL="457200" lvl="1"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However, to do this, doctors need to have </a:t>
            </a:r>
            <a:r>
              <a:rPr lang="en-GB" sz="1200" b="1" dirty="0">
                <a:solidFill>
                  <a:schemeClr val="dk1"/>
                </a:solidFill>
                <a:latin typeface="Calibri"/>
                <a:ea typeface="Calibri"/>
                <a:cs typeface="Calibri"/>
                <a:sym typeface="Calibri"/>
              </a:rPr>
              <a:t>donated organs – organs that are given from one person to another</a:t>
            </a:r>
            <a:r>
              <a:rPr lang="en-GB"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 person can sign up to a special register to say they want to donate their organs (and they can sign up to say they don’t want to donate them too!).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At the moment, there are around 6,000 people on the transplant waiting list in the UK – this means they are waiting for an organ donation that could save their lives.</a:t>
            </a:r>
            <a:endParaRPr dirty="0"/>
          </a:p>
          <a:p>
            <a:pPr marL="0" lvl="0" indent="0" algn="l" rtl="0">
              <a:lnSpc>
                <a:spcPct val="100000"/>
              </a:lnSpc>
              <a:spcBef>
                <a:spcPts val="0"/>
              </a:spcBef>
              <a:spcAft>
                <a:spcPts val="0"/>
              </a:spcAft>
              <a:buSzPts val="1400"/>
              <a:buNone/>
            </a:pPr>
            <a:endParaRPr dirty="0"/>
          </a:p>
        </p:txBody>
      </p:sp>
      <p:sp>
        <p:nvSpPr>
          <p:cNvPr id="322" name="Google Shape;322;p19: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0: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Explain that all the organs we have learned about today can be donated from one person to another.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 person can agree to donate their organs after they die but there are also some organs that can be donated when a person is living.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Ask pupils w</a:t>
            </a:r>
            <a:r>
              <a:rPr lang="en-GB" sz="1200" i="0" dirty="0">
                <a:solidFill>
                  <a:schemeClr val="dk1"/>
                </a:solidFill>
                <a:latin typeface="Calibri"/>
                <a:ea typeface="Calibri"/>
                <a:cs typeface="Calibri"/>
                <a:sym typeface="Calibri"/>
              </a:rPr>
              <a:t>hich organs they think can be donated by living donors? </a:t>
            </a:r>
            <a:r>
              <a:rPr lang="en-GB" sz="1200" i="1" dirty="0">
                <a:solidFill>
                  <a:schemeClr val="dk1"/>
                </a:solidFill>
                <a:latin typeface="Calibri"/>
                <a:ea typeface="Calibri"/>
                <a:cs typeface="Calibri"/>
                <a:sym typeface="Calibri"/>
              </a:rPr>
              <a:t>Click to reveal </a:t>
            </a:r>
            <a:r>
              <a:rPr lang="en-GB" sz="1200" dirty="0">
                <a:solidFill>
                  <a:schemeClr val="dk1"/>
                </a:solidFill>
                <a:latin typeface="Calibri"/>
                <a:ea typeface="Calibri"/>
                <a:cs typeface="Calibri"/>
                <a:sym typeface="Calibri"/>
              </a:rPr>
              <a:t>the answers (</a:t>
            </a:r>
            <a:r>
              <a:rPr lang="en-GB" sz="1200" b="1" dirty="0">
                <a:solidFill>
                  <a:schemeClr val="dk1"/>
                </a:solidFill>
                <a:latin typeface="Calibri"/>
                <a:ea typeface="Calibri"/>
                <a:cs typeface="Calibri"/>
                <a:sym typeface="Calibri"/>
              </a:rPr>
              <a:t>bone marrow, liver, kidney</a:t>
            </a:r>
            <a:r>
              <a:rPr lang="en-GB" sz="1200" dirty="0">
                <a:solidFill>
                  <a:schemeClr val="dk1"/>
                </a:solidFill>
                <a:latin typeface="Calibri"/>
                <a:ea typeface="Calibri"/>
                <a:cs typeface="Calibri"/>
                <a:sym typeface="Calibri"/>
              </a:rPr>
              <a:t>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Further information on living organ donation</a:t>
            </a:r>
            <a:endParaRPr sz="1200" b="1"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Remember the odd one out, bone marrow? If a living person wants to donate their bone marrow, there is a special donation register they can sign up to.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Part of someone’s liver can also be donated – remember that t</a:t>
            </a:r>
            <a:r>
              <a:rPr lang="en-GB" dirty="0"/>
              <a:t>he liver has an amazing ability for regrowth. Just a quarter of the liver can ‘regrow’ to its original size! This means that just a small part of a healthy liver could grow into a whole healthy liver for the person who receives the organ (the recipient). And the organ donor’s liver will regrow as well.</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 </a:t>
            </a:r>
            <a:endParaRPr dirty="0"/>
          </a:p>
        </p:txBody>
      </p:sp>
      <p:sp>
        <p:nvSpPr>
          <p:cNvPr id="338" name="Google Shape;338;p20: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Explain that all the organs we have learned about today can be donated from one person to another.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A person can agree to donate their organs after they die but there are also some organs that can be donated when a person is living.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Ask pupils w</a:t>
            </a:r>
            <a:r>
              <a:rPr lang="en-GB" sz="1200" i="0">
                <a:solidFill>
                  <a:schemeClr val="dk1"/>
                </a:solidFill>
                <a:latin typeface="Calibri"/>
                <a:ea typeface="Calibri"/>
                <a:cs typeface="Calibri"/>
                <a:sym typeface="Calibri"/>
              </a:rPr>
              <a:t>hich organs they think can be donated by living donors? </a:t>
            </a:r>
            <a:r>
              <a:rPr lang="en-GB" sz="1200">
                <a:solidFill>
                  <a:schemeClr val="dk1"/>
                </a:solidFill>
                <a:latin typeface="Calibri"/>
                <a:ea typeface="Calibri"/>
                <a:cs typeface="Calibri"/>
                <a:sym typeface="Calibri"/>
              </a:rPr>
              <a:t>Click to reveal the answers (bone marrow, liver, kidneys)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Further information on living organ donations</a:t>
            </a:r>
            <a:endParaRPr sz="1200" b="1">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Remember the odd one out, bone marrow? If a living person wants to donate their bone marrow, there is a special donation register they can sign up to.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Part of someone’s liver can also be donated – remember that t</a:t>
            </a:r>
            <a:r>
              <a:rPr lang="en-GB"/>
              <a:t>he liver has an amazing ability for regrowth. Just a quarter of the liver can ‘regrow’ to its original size! This means that just a small part of a healthy liver could grow into a whole healthy liver for the person who receives the organ (the recipient). And the organ donor’s liver will regrow as well.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p:txBody>
      </p:sp>
      <p:sp>
        <p:nvSpPr>
          <p:cNvPr id="383" name="Google Shape;383;p2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Explain that all the organs we have learned about today can be donated from one person to another.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A person can agree to donate their organs after they die but there are also some organs that can be donated when a person is living.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Ask pupils w</a:t>
            </a:r>
            <a:r>
              <a:rPr lang="en-GB" sz="1200" i="0">
                <a:solidFill>
                  <a:schemeClr val="dk1"/>
                </a:solidFill>
                <a:latin typeface="Calibri"/>
                <a:ea typeface="Calibri"/>
                <a:cs typeface="Calibri"/>
                <a:sym typeface="Calibri"/>
              </a:rPr>
              <a:t>hich organs they think can be donated by living donors? </a:t>
            </a:r>
            <a:r>
              <a:rPr lang="en-GB" sz="1200">
                <a:solidFill>
                  <a:schemeClr val="dk1"/>
                </a:solidFill>
                <a:latin typeface="Calibri"/>
                <a:ea typeface="Calibri"/>
                <a:cs typeface="Calibri"/>
                <a:sym typeface="Calibri"/>
              </a:rPr>
              <a:t>Click to reveal the answers (bone marrow, liver, kidneys)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Further information on living organ donations</a:t>
            </a:r>
            <a:endParaRPr sz="1200" b="1">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Remember the odd one out, bone marrow? If a living person wants to donate their bone marrow, there is a special donation register they can sign up to.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Part of someone’s liver can also be donated – remember that t</a:t>
            </a:r>
            <a:r>
              <a:rPr lang="en-GB"/>
              <a:t>he liver has an amazing ability for regrowth. Just a quarter of the liver can ‘regrow’ to its original size! This means that just a small part of a healthy liver could grow into a whole healthy liver for the person who receives the organ (the recipient). And the organ donor’s liver will regrow as well.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p:txBody>
      </p:sp>
      <p:sp>
        <p:nvSpPr>
          <p:cNvPr id="383" name="Google Shape;383;p2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99677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4: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Ask pupils to discuss the question on the board (click to reveal): W</a:t>
            </a:r>
            <a:r>
              <a:rPr lang="en-GB" i="1" dirty="0"/>
              <a:t>hy might someone choose to donate their organs?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Possible answers might include:</a:t>
            </a:r>
            <a:endParaRPr dirty="0"/>
          </a:p>
          <a:p>
            <a:pPr marL="628650" lvl="1" indent="-171450" algn="l" rtl="0">
              <a:lnSpc>
                <a:spcPct val="100000"/>
              </a:lnSpc>
              <a:spcBef>
                <a:spcPts val="0"/>
              </a:spcBef>
              <a:spcAft>
                <a:spcPts val="0"/>
              </a:spcAft>
              <a:buClr>
                <a:schemeClr val="dk1"/>
              </a:buClr>
              <a:buSzPts val="1200"/>
              <a:buFont typeface="Calibri"/>
              <a:buChar char="-"/>
            </a:pPr>
            <a:r>
              <a:rPr lang="en-GB" dirty="0"/>
              <a:t>to know they are helping other people</a:t>
            </a:r>
            <a:endParaRPr dirty="0"/>
          </a:p>
          <a:p>
            <a:pPr marL="628650" lvl="1" indent="-171450" algn="l" rtl="0">
              <a:lnSpc>
                <a:spcPct val="100000"/>
              </a:lnSpc>
              <a:spcBef>
                <a:spcPts val="0"/>
              </a:spcBef>
              <a:spcAft>
                <a:spcPts val="0"/>
              </a:spcAft>
              <a:buClr>
                <a:schemeClr val="dk1"/>
              </a:buClr>
              <a:buSzPts val="1200"/>
              <a:buFont typeface="Calibri"/>
              <a:buChar char="-"/>
            </a:pPr>
            <a:r>
              <a:rPr lang="en-GB" dirty="0"/>
              <a:t>because they don’t need them anymore if they are no longer living</a:t>
            </a:r>
            <a:endParaRPr dirty="0"/>
          </a:p>
          <a:p>
            <a:pPr marL="628650" lvl="1" indent="-171450" algn="l" rtl="0">
              <a:lnSpc>
                <a:spcPct val="100000"/>
              </a:lnSpc>
              <a:spcBef>
                <a:spcPts val="0"/>
              </a:spcBef>
              <a:spcAft>
                <a:spcPts val="0"/>
              </a:spcAft>
              <a:buClr>
                <a:schemeClr val="dk1"/>
              </a:buClr>
              <a:buSzPts val="1200"/>
              <a:buFont typeface="Calibri"/>
              <a:buChar char="-"/>
            </a:pPr>
            <a:r>
              <a:rPr lang="en-GB" dirty="0"/>
              <a:t>because they would want others to have donated organs if they or their loved ones needed an organ </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Ask pupils to discuss the </a:t>
            </a:r>
            <a:r>
              <a:rPr lang="en-GB" sz="1200">
                <a:solidFill>
                  <a:schemeClr val="dk1"/>
                </a:solidFill>
                <a:latin typeface="Calibri"/>
                <a:ea typeface="Calibri"/>
                <a:cs typeface="Calibri"/>
                <a:sym typeface="Calibri"/>
              </a:rPr>
              <a:t>second question </a:t>
            </a:r>
            <a:r>
              <a:rPr lang="en-GB"/>
              <a:t>(click to reveal)</a:t>
            </a:r>
            <a:r>
              <a:rPr lang="en-GB" sz="1200">
                <a:solidFill>
                  <a:schemeClr val="dk1"/>
                </a:solidFill>
                <a:latin typeface="Calibri"/>
                <a:ea typeface="Calibri"/>
                <a:cs typeface="Calibri"/>
                <a:sym typeface="Calibri"/>
              </a:rPr>
              <a:t>: </a:t>
            </a:r>
            <a:r>
              <a:rPr lang="en-GB" sz="1200" i="1" dirty="0">
                <a:solidFill>
                  <a:schemeClr val="dk1"/>
                </a:solidFill>
                <a:latin typeface="Calibri"/>
                <a:ea typeface="Calibri"/>
                <a:cs typeface="Calibri"/>
                <a:sym typeface="Calibri"/>
              </a:rPr>
              <a:t>Why might some people not want to donate their organs?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Possible answers might include:</a:t>
            </a:r>
            <a:endParaRPr sz="1200" dirty="0">
              <a:solidFill>
                <a:schemeClr val="dk1"/>
              </a:solidFill>
              <a:latin typeface="Calibri"/>
              <a:ea typeface="Calibri"/>
              <a:cs typeface="Calibri"/>
              <a:sym typeface="Calibri"/>
            </a:endParaRPr>
          </a:p>
          <a:p>
            <a:pPr marL="628650" marR="0" lvl="1"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they don’t know much about it and what is involved</a:t>
            </a:r>
            <a:endParaRPr dirty="0"/>
          </a:p>
          <a:p>
            <a:pPr marL="628650" marR="0" lvl="1"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they think they have to donate all of their organs (this is not true – you can choose which ones you want to donate and which you don’t)</a:t>
            </a:r>
            <a:endParaRPr sz="1200" dirty="0">
              <a:solidFill>
                <a:schemeClr val="dk1"/>
              </a:solidFill>
              <a:latin typeface="Calibri"/>
              <a:ea typeface="Calibri"/>
              <a:cs typeface="Calibri"/>
              <a:sym typeface="Calibri"/>
            </a:endParaRPr>
          </a:p>
          <a:p>
            <a:pPr marL="628650" marR="0" lvl="1"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they think there are enough organs being donated already</a:t>
            </a:r>
            <a:endParaRPr dirty="0"/>
          </a:p>
          <a:p>
            <a:pPr marL="628650" marR="0" lvl="1" indent="-171450" algn="l" rtl="0">
              <a:lnSpc>
                <a:spcPct val="100000"/>
              </a:lnSpc>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they are scared of the idea (which might come from not knowing much about it)</a:t>
            </a:r>
            <a:r>
              <a:rPr lang="en-GB" dirty="0"/>
              <a:t> </a:t>
            </a:r>
            <a:endParaRPr dirty="0"/>
          </a:p>
          <a:p>
            <a:pPr marL="628650" marR="0" lvl="1" indent="-171450" algn="l" rtl="0">
              <a:lnSpc>
                <a:spcPct val="100000"/>
              </a:lnSpc>
              <a:spcBef>
                <a:spcPts val="0"/>
              </a:spcBef>
              <a:spcAft>
                <a:spcPts val="0"/>
              </a:spcAft>
              <a:buClr>
                <a:schemeClr val="dk1"/>
              </a:buClr>
              <a:buSzPts val="1200"/>
              <a:buFont typeface="Calibri"/>
              <a:buChar char="-"/>
            </a:pPr>
            <a:r>
              <a:rPr lang="en-GB" dirty="0"/>
              <a:t>they think their religion doesn’t support it (explain that most religions in the UK support the idea of organ donation)</a:t>
            </a:r>
            <a:endParaRPr dirty="0"/>
          </a:p>
          <a:p>
            <a:pPr marL="628650" marR="0" lvl="1" indent="-9525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Sometimes a person will have chosen to donate their organs but their family don’t know about their choice and so their organs don’t end up being donated.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It is really important for people to continue to talk about their choice with those closest to them, so that their family can honour that choice.</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431" name="Google Shape;431;p24: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6: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Explain that having a talk with family and friends about organ donation is important – it’s a good way to make sure your family know what your choice is and that you know theirs! </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Talking about organ donation helps people to honour one another’s choices.</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highlight>
                  <a:srgbClr val="FFFF00"/>
                </a:highlight>
                <a:latin typeface="Calibri"/>
                <a:ea typeface="Calibri"/>
                <a:cs typeface="Calibri"/>
                <a:sym typeface="Calibri"/>
              </a:rPr>
              <a:t>Give pupils Take Home Activities 1-3, and the colouring-in sheet from the Additional Teachers Resources, to continue their learning at home:</a:t>
            </a:r>
            <a:endParaRPr lang="en-GB" dirty="0">
              <a:highlight>
                <a:srgbClr val="FFFF00"/>
              </a:highlight>
            </a:endParaRPr>
          </a:p>
          <a:p>
            <a:pPr marL="628650" lvl="1" indent="-171450" algn="l" rtl="0">
              <a:lnSpc>
                <a:spcPct val="100000"/>
              </a:lnSpc>
              <a:spcBef>
                <a:spcPts val="0"/>
              </a:spcBef>
              <a:spcAft>
                <a:spcPts val="0"/>
              </a:spcAft>
              <a:buClr>
                <a:schemeClr val="dk1"/>
              </a:buClr>
              <a:buSzPts val="1200"/>
              <a:buFont typeface="Calibri"/>
              <a:buChar char="-"/>
            </a:pPr>
            <a:r>
              <a:rPr lang="en-GB" sz="1200" b="1" dirty="0"/>
              <a:t>Take Home Activity #1 – A Family Challenge</a:t>
            </a:r>
          </a:p>
          <a:p>
            <a:pPr marL="628650" marR="0" lvl="1"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sz="1200" b="1" dirty="0"/>
              <a:t>Take Home Activity #2 – Can You Name The Mighty Organs?</a:t>
            </a:r>
          </a:p>
          <a:p>
            <a:pPr marL="628650" marR="0" lvl="1"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sz="1200" b="1" dirty="0"/>
              <a:t>Take Home Activity #3 – Family Tree</a:t>
            </a:r>
          </a:p>
          <a:p>
            <a:pPr marL="628650" marR="0" lvl="1"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sz="1200" b="1" dirty="0" err="1"/>
              <a:t>Orgamites</a:t>
            </a:r>
            <a:r>
              <a:rPr lang="en-GB" sz="1200" b="1" dirty="0"/>
              <a:t> Colouring-in Sheet</a:t>
            </a:r>
          </a:p>
          <a:p>
            <a:pPr marL="628650" lvl="1" indent="-171450" algn="l" rtl="0">
              <a:lnSpc>
                <a:spcPct val="100000"/>
              </a:lnSpc>
              <a:spcBef>
                <a:spcPts val="0"/>
              </a:spcBef>
              <a:spcAft>
                <a:spcPts val="0"/>
              </a:spcAft>
              <a:buClr>
                <a:schemeClr val="dk1"/>
              </a:buClr>
              <a:buSzPts val="1200"/>
              <a:buFont typeface="Calibri"/>
              <a:buChar char="-"/>
            </a:pPr>
            <a:endParaRPr lang="en-GB" b="1" dirty="0">
              <a:highlight>
                <a:srgbClr val="FFFF00"/>
              </a:highlight>
            </a:endParaRPr>
          </a:p>
          <a:p>
            <a:pPr marL="0" lvl="0" indent="0" algn="l" rtl="0">
              <a:lnSpc>
                <a:spcPct val="100000"/>
              </a:lnSpc>
              <a:spcBef>
                <a:spcPts val="0"/>
              </a:spcBef>
              <a:spcAft>
                <a:spcPts val="0"/>
              </a:spcAft>
              <a:buSzPts val="1400"/>
              <a:buNone/>
            </a:pPr>
            <a:endParaRPr dirty="0"/>
          </a:p>
        </p:txBody>
      </p:sp>
      <p:sp>
        <p:nvSpPr>
          <p:cNvPr id="443" name="Google Shape;443;p26: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8: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2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What is </a:t>
            </a:r>
            <a:r>
              <a:rPr lang="en-GB" dirty="0" err="1"/>
              <a:t>Orgtober</a:t>
            </a:r>
            <a:r>
              <a:rPr lang="en-GB" dirty="0"/>
              <a:t>?  </a:t>
            </a:r>
            <a:r>
              <a:rPr lang="en-GB" dirty="0" err="1"/>
              <a:t>Orgtober</a:t>
            </a:r>
            <a:r>
              <a:rPr lang="en-GB" dirty="0"/>
              <a:t>, formerly known as October, is our 'Organ Donation Education Month,' a month of activities, activations, and events all dedicated to promoting organ donation education among children, teachers, and families the world over. </a:t>
            </a:r>
          </a:p>
          <a:p>
            <a:pPr marL="0" lvl="0" indent="0" algn="l" rtl="0">
              <a:lnSpc>
                <a:spcPct val="100000"/>
              </a:lnSpc>
              <a:spcBef>
                <a:spcPts val="0"/>
              </a:spcBef>
              <a:spcAft>
                <a:spcPts val="0"/>
              </a:spcAft>
              <a:buSzPts val="1400"/>
              <a:buNone/>
            </a:pPr>
            <a:r>
              <a:rPr lang="en-GB" dirty="0"/>
              <a:t>By highlighting the importance of organ donation and encouraging more people to consider organ donation, we hope to create a worldwide movement that will impact generations to come and save countless lives too.</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809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9: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Please note, if you wish to share the FAQs on this slide with families, print and distribute the </a:t>
            </a:r>
            <a:r>
              <a:rPr lang="en-GB" sz="1200" b="1"/>
              <a:t>All about organs FAQs</a:t>
            </a:r>
            <a:r>
              <a:rPr lang="en-GB" sz="1200" b="0"/>
              <a:t>.</a:t>
            </a:r>
            <a:endParaRPr b="1"/>
          </a:p>
        </p:txBody>
      </p:sp>
      <p:sp>
        <p:nvSpPr>
          <p:cNvPr id="467" name="Google Shape;467;p29: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0: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76" name="Google Shape;476;p30: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6: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3" name="Google Shape;443;p26: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344514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8df4bb65ac_0_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18df4bb65ac_0_6:notes"/>
          <p:cNvSpPr txBox="1">
            <a:spLocks noGrp="1"/>
          </p:cNvSpPr>
          <p:nvPr>
            <p:ph type="body" idx="1"/>
          </p:nvPr>
        </p:nvSpPr>
        <p:spPr>
          <a:xfrm>
            <a:off x="680879" y="4784070"/>
            <a:ext cx="5447030" cy="39144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Refer to </a:t>
            </a:r>
            <a:r>
              <a:rPr lang="en-GB" sz="1200" b="0" i="0" u="none" strike="noStrike" cap="none">
                <a:solidFill>
                  <a:schemeClr val="dk1"/>
                </a:solidFill>
                <a:latin typeface="Calibri"/>
                <a:ea typeface="Calibri"/>
                <a:cs typeface="Calibri"/>
                <a:sym typeface="Calibri"/>
              </a:rPr>
              <a:t>Lesson Plan notes page 3</a:t>
            </a:r>
            <a:endParaRPr sz="800" b="0" i="0" u="none" strike="noStrike" cap="none">
              <a:solidFill>
                <a:srgbClr val="000000"/>
              </a:solidFill>
              <a:latin typeface="Arial"/>
              <a:ea typeface="Arial"/>
              <a:cs typeface="Arial"/>
              <a:sym typeface="Arial"/>
            </a:endParaRPr>
          </a:p>
        </p:txBody>
      </p:sp>
      <p:sp>
        <p:nvSpPr>
          <p:cNvPr id="93" name="Google Shape;93;g18df4bb65ac_0_6:notes"/>
          <p:cNvSpPr txBox="1">
            <a:spLocks noGrp="1"/>
          </p:cNvSpPr>
          <p:nvPr>
            <p:ph type="sldNum" idx="12"/>
          </p:nvPr>
        </p:nvSpPr>
        <p:spPr>
          <a:xfrm>
            <a:off x="3856737" y="9442153"/>
            <a:ext cx="2950475" cy="4986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0: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00" name="Google Shape;100;p10: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dirty="0">
                <a:solidFill>
                  <a:schemeClr val="dk1"/>
                </a:solidFill>
                <a:latin typeface="Calibri"/>
                <a:ea typeface="Calibri"/>
                <a:cs typeface="Calibri"/>
                <a:sym typeface="Calibri"/>
              </a:rPr>
              <a:t>Ask pupils where they think Captain Marrow (bone marrow) is located in the human body.</a:t>
            </a:r>
            <a:endParaRPr lang="en-GB" dirty="0"/>
          </a:p>
          <a:p>
            <a:pPr marL="0" lvl="0" indent="0" algn="l" rtl="0">
              <a:lnSpc>
                <a:spcPct val="100000"/>
              </a:lnSpc>
              <a:spcBef>
                <a:spcPts val="0"/>
              </a:spcBef>
              <a:spcAft>
                <a:spcPts val="0"/>
              </a:spcAft>
              <a:buSzPts val="1400"/>
              <a:buNone/>
            </a:pPr>
            <a:endParaRPr lang="en-GB"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Further information</a:t>
            </a:r>
            <a:endParaRPr lang="en-GB" dirty="0"/>
          </a:p>
          <a:p>
            <a:pPr marL="0" lvl="0" indent="0" algn="l" rtl="0">
              <a:lnSpc>
                <a:spcPct val="100000"/>
              </a:lnSpc>
              <a:spcBef>
                <a:spcPts val="0"/>
              </a:spcBef>
              <a:spcAft>
                <a:spcPts val="0"/>
              </a:spcAft>
              <a:buSzPts val="1400"/>
              <a:buNone/>
            </a:pPr>
            <a:r>
              <a:rPr lang="en-GB" sz="1200" i="0" dirty="0">
                <a:solidFill>
                  <a:schemeClr val="dk1"/>
                </a:solidFill>
                <a:latin typeface="Calibri"/>
                <a:ea typeface="Calibri"/>
                <a:cs typeface="Calibri"/>
                <a:sym typeface="Calibri"/>
              </a:rPr>
              <a:t>The human body contains over 200 bones. Our bones have many important functions, from supporting our body to protecting the organs and allowing you to move. They also contain bone marrow which has the very important job of creating blood cells. </a:t>
            </a:r>
            <a:endParaRPr lang="en-GB" dirty="0"/>
          </a:p>
          <a:p>
            <a:pPr marL="0" lvl="0" indent="0" algn="l" rtl="0">
              <a:lnSpc>
                <a:spcPct val="100000"/>
              </a:lnSpc>
              <a:spcBef>
                <a:spcPts val="0"/>
              </a:spcBef>
              <a:spcAft>
                <a:spcPts val="0"/>
              </a:spcAft>
              <a:buSzPts val="1400"/>
              <a:buNone/>
            </a:pPr>
            <a:endParaRPr lang="en-GB" sz="120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i="0" dirty="0">
                <a:solidFill>
                  <a:schemeClr val="dk1"/>
                </a:solidFill>
                <a:latin typeface="Calibri"/>
                <a:ea typeface="Calibri"/>
                <a:cs typeface="Calibri"/>
                <a:sym typeface="Calibri"/>
              </a:rPr>
              <a:t>Bone marrow is mostly found in the flat </a:t>
            </a:r>
            <a:r>
              <a:rPr lang="en-GB" sz="1200" b="0" i="0" dirty="0">
                <a:solidFill>
                  <a:schemeClr val="dk1"/>
                </a:solidFill>
                <a:latin typeface="Calibri"/>
                <a:ea typeface="Calibri"/>
                <a:cs typeface="Calibri"/>
                <a:sym typeface="Calibri"/>
              </a:rPr>
              <a:t>bones such as the hip bone, breast bone, skull, ribs, vertebrae and shoulder blades. It is also found at the end of the long upper arm bone (the </a:t>
            </a:r>
            <a:r>
              <a:rPr lang="en-GB" sz="1200" b="0" i="0" dirty="0" err="1">
                <a:solidFill>
                  <a:schemeClr val="dk1"/>
                </a:solidFill>
                <a:latin typeface="Calibri"/>
                <a:ea typeface="Calibri"/>
                <a:cs typeface="Calibri"/>
                <a:sym typeface="Calibri"/>
              </a:rPr>
              <a:t>humerus</a:t>
            </a:r>
            <a:r>
              <a:rPr lang="en-GB" sz="1200" b="0" i="0" dirty="0">
                <a:solidFill>
                  <a:schemeClr val="dk1"/>
                </a:solidFill>
                <a:latin typeface="Calibri"/>
                <a:ea typeface="Calibri"/>
                <a:cs typeface="Calibri"/>
                <a:sym typeface="Calibri"/>
              </a:rPr>
              <a:t>, pronounced ‘</a:t>
            </a:r>
            <a:r>
              <a:rPr lang="en-GB" sz="1200" b="0" i="0" dirty="0" err="1">
                <a:solidFill>
                  <a:schemeClr val="dk1"/>
                </a:solidFill>
                <a:latin typeface="Calibri"/>
                <a:ea typeface="Calibri"/>
                <a:cs typeface="Calibri"/>
                <a:sym typeface="Calibri"/>
              </a:rPr>
              <a:t>hyoo-muh-ruhs</a:t>
            </a:r>
            <a:r>
              <a:rPr lang="en-GB" sz="1200" b="0" i="0" dirty="0">
                <a:solidFill>
                  <a:schemeClr val="dk1"/>
                </a:solidFill>
                <a:latin typeface="Calibri"/>
                <a:ea typeface="Calibri"/>
                <a:cs typeface="Calibri"/>
                <a:sym typeface="Calibri"/>
              </a:rPr>
              <a:t>’) and the thigh bone (the femur).</a:t>
            </a:r>
            <a:endParaRPr lang="en-GB" dirty="0"/>
          </a:p>
          <a:p>
            <a:pPr marL="0" lvl="0" indent="0" algn="l" rtl="0">
              <a:lnSpc>
                <a:spcPct val="100000"/>
              </a:lnSpc>
              <a:spcBef>
                <a:spcPts val="0"/>
              </a:spcBef>
              <a:spcAft>
                <a:spcPts val="0"/>
              </a:spcAft>
              <a:buSzPts val="1400"/>
              <a:buNone/>
            </a:pPr>
            <a:endParaRPr lang="en-GB" sz="1200" b="1"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dirty="0"/>
              <a:t>Did you know? </a:t>
            </a:r>
            <a:endParaRPr lang="en-GB" dirty="0"/>
          </a:p>
          <a:p>
            <a:pPr marL="0" lvl="0" indent="0" algn="l" rtl="0">
              <a:lnSpc>
                <a:spcPct val="100000"/>
              </a:lnSpc>
              <a:spcBef>
                <a:spcPts val="0"/>
              </a:spcBef>
              <a:spcAft>
                <a:spcPts val="0"/>
              </a:spcAft>
              <a:buSzPts val="1400"/>
              <a:buNone/>
            </a:pPr>
            <a:r>
              <a:rPr lang="en-GB" dirty="0"/>
              <a:t>When you are born, you have about 300 bones, but these slowly fuse or ‘grow together’ as you get older.</a:t>
            </a:r>
          </a:p>
        </p:txBody>
      </p:sp>
      <p:sp>
        <p:nvSpPr>
          <p:cNvPr id="117" name="Google Shape;117;p1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heart is located in the human body.</a:t>
            </a: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Further information</a:t>
            </a:r>
            <a:endParaRPr lang="en-GB"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The heart is found in the chest, between the lungs but slightly to the left of the chest. Like the lungs, the heart is protected by the rib cage.</a:t>
            </a:r>
            <a:endParaRPr lang="en-GB" dirty="0"/>
          </a:p>
          <a:p>
            <a:pPr marL="0" lvl="0" indent="0" algn="l" rtl="0">
              <a:lnSpc>
                <a:spcPct val="100000"/>
              </a:lnSpc>
              <a:spcBef>
                <a:spcPts val="0"/>
              </a:spcBef>
              <a:spcAft>
                <a:spcPts val="0"/>
              </a:spcAft>
              <a:buSzPts val="1400"/>
              <a:buNone/>
            </a:pPr>
            <a:endParaRPr lang="en-GB" dirty="0">
              <a:solidFill>
                <a:srgbClr val="000000"/>
              </a:solidFill>
            </a:endParaRPr>
          </a:p>
          <a:p>
            <a:pPr marL="0" lvl="0" indent="0" algn="l" rtl="0">
              <a:lnSpc>
                <a:spcPct val="100000"/>
              </a:lnSpc>
              <a:spcBef>
                <a:spcPts val="0"/>
              </a:spcBef>
              <a:spcAft>
                <a:spcPts val="0"/>
              </a:spcAft>
              <a:buSzPts val="1400"/>
              <a:buNone/>
            </a:pPr>
            <a:r>
              <a:rPr lang="en-GB" dirty="0">
                <a:solidFill>
                  <a:srgbClr val="000000"/>
                </a:solidFill>
              </a:rPr>
              <a:t>The average heart is about the size of a human fist and can pump between 5 and 7 litres of blood every minute. </a:t>
            </a:r>
            <a:endParaRPr lang="en-GB" dirty="0"/>
          </a:p>
          <a:p>
            <a:pPr marL="0" lvl="0" indent="0" algn="l" rtl="0">
              <a:lnSpc>
                <a:spcPct val="100000"/>
              </a:lnSpc>
              <a:spcBef>
                <a:spcPts val="0"/>
              </a:spcBef>
              <a:spcAft>
                <a:spcPts val="0"/>
              </a:spcAft>
              <a:buSzPts val="1400"/>
              <a:buNone/>
            </a:pPr>
            <a:r>
              <a:rPr lang="en-GB" dirty="0">
                <a:solidFill>
                  <a:srgbClr val="000000"/>
                </a:solidFill>
              </a:rPr>
              <a:t>Together, the heart blood vessels and blood make up the body’s circulatory system, which has the important job of keeping the blood moving around your body.</a:t>
            </a:r>
            <a:endParaRPr lang="en-GB" dirty="0"/>
          </a:p>
          <a:p>
            <a:pPr marL="0" lvl="0" indent="0" algn="l" rtl="0">
              <a:lnSpc>
                <a:spcPct val="100000"/>
              </a:lnSpc>
              <a:spcBef>
                <a:spcPts val="0"/>
              </a:spcBef>
              <a:spcAft>
                <a:spcPts val="0"/>
              </a:spcAft>
              <a:buSzPts val="1400"/>
              <a:buNone/>
            </a:pPr>
            <a:endParaRPr lang="en-GB" dirty="0">
              <a:solidFill>
                <a:srgbClr val="000000"/>
              </a:solidFill>
            </a:endParaRPr>
          </a:p>
          <a:p>
            <a:pPr marL="0" lvl="0" indent="0" algn="l" rtl="0">
              <a:lnSpc>
                <a:spcPct val="100000"/>
              </a:lnSpc>
              <a:spcBef>
                <a:spcPts val="0"/>
              </a:spcBef>
              <a:spcAft>
                <a:spcPts val="0"/>
              </a:spcAft>
              <a:buSzPts val="1400"/>
              <a:buNone/>
            </a:pPr>
            <a:r>
              <a:rPr lang="en-GB" b="1" dirty="0">
                <a:solidFill>
                  <a:srgbClr val="000000"/>
                </a:solidFill>
              </a:rPr>
              <a:t>Did you know?</a:t>
            </a:r>
            <a:endParaRPr lang="en-GB" dirty="0"/>
          </a:p>
          <a:p>
            <a:pPr marL="0" lvl="0" indent="0" algn="l" rtl="0">
              <a:lnSpc>
                <a:spcPct val="100000"/>
              </a:lnSpc>
              <a:spcBef>
                <a:spcPts val="0"/>
              </a:spcBef>
              <a:spcAft>
                <a:spcPts val="0"/>
              </a:spcAft>
              <a:buSzPts val="1400"/>
              <a:buNone/>
            </a:pPr>
            <a:r>
              <a:rPr lang="en-GB" dirty="0">
                <a:solidFill>
                  <a:srgbClr val="000000"/>
                </a:solidFill>
              </a:rPr>
              <a:t>On average, men’s hearts weigh slightly more than women’s, but women’s hearts beat at a slightly faster rate than men’s.</a:t>
            </a:r>
            <a:endParaRPr lang="en-GB" dirty="0"/>
          </a:p>
        </p:txBody>
      </p:sp>
      <p:sp>
        <p:nvSpPr>
          <p:cNvPr id="133" name="Google Shape;133;p12: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3: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3: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lungs are located in the human body.</a:t>
            </a: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Further information</a:t>
            </a:r>
            <a:endParaRPr lang="en-GB" dirty="0"/>
          </a:p>
          <a:p>
            <a:pPr marL="0" lvl="0" indent="0" algn="l" rtl="0">
              <a:lnSpc>
                <a:spcPct val="100000"/>
              </a:lnSpc>
              <a:spcBef>
                <a:spcPts val="0"/>
              </a:spcBef>
              <a:spcAft>
                <a:spcPts val="0"/>
              </a:spcAft>
              <a:buSzPts val="1400"/>
              <a:buNone/>
            </a:pPr>
            <a:r>
              <a:rPr lang="en-GB" dirty="0"/>
              <a:t>The lungs are a pair of spongy, air-filled organs found in the chest and are protected by the rib cage. They are constantly working to bring oxygen into the body and to take carbon dioxide out.</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Air enters the lungs through a bony tube called the trachea (pronounced ‘</a:t>
            </a:r>
            <a:r>
              <a:rPr lang="en-GB" dirty="0" err="1"/>
              <a:t>tra</a:t>
            </a:r>
            <a:r>
              <a:rPr lang="en-GB" dirty="0"/>
              <a:t>-kee-uh) or windpipe.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 lung on the left side of your body is actually slightly smaller than the one on the right.. This leaves extra space on the left of your chest for your heart.</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Feel your lungs in action</a:t>
            </a:r>
            <a:endParaRPr lang="en-GB" dirty="0"/>
          </a:p>
          <a:p>
            <a:pPr marL="0" lvl="0" indent="0" algn="l" rtl="0">
              <a:lnSpc>
                <a:spcPct val="100000"/>
              </a:lnSpc>
              <a:spcBef>
                <a:spcPts val="0"/>
              </a:spcBef>
              <a:spcAft>
                <a:spcPts val="0"/>
              </a:spcAft>
              <a:buSzPts val="1400"/>
              <a:buNone/>
            </a:pPr>
            <a:r>
              <a:rPr lang="en-GB" dirty="0"/>
              <a:t>Put your hands on your chest and breath in deeply, you should feel your chest getting a little bigger. Next, breath out the air and you will feel your lungs return to their normal size</a:t>
            </a:r>
          </a:p>
        </p:txBody>
      </p:sp>
      <p:sp>
        <p:nvSpPr>
          <p:cNvPr id="149" name="Google Shape;149;p13: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4: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Ask pupils where they think the small intestine (small bowel) is located in the human body.</a:t>
            </a:r>
            <a:endParaRPr lang="en-GB"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Further information</a:t>
            </a:r>
            <a:endParaRPr lang="en-GB" dirty="0"/>
          </a:p>
          <a:p>
            <a:pPr marL="0" lvl="0" indent="0" algn="l" rtl="0">
              <a:lnSpc>
                <a:spcPct val="100000"/>
              </a:lnSpc>
              <a:spcBef>
                <a:spcPts val="0"/>
              </a:spcBef>
              <a:spcAft>
                <a:spcPts val="0"/>
              </a:spcAft>
              <a:buSzPts val="1400"/>
              <a:buNone/>
            </a:pPr>
            <a:r>
              <a:rPr lang="en-GB" sz="1200" b="0" i="0" dirty="0">
                <a:solidFill>
                  <a:schemeClr val="dk1"/>
                </a:solidFill>
                <a:latin typeface="Calibri"/>
                <a:ea typeface="Calibri"/>
                <a:cs typeface="Calibri"/>
                <a:sym typeface="Calibri"/>
              </a:rPr>
              <a:t>The intestines or bowel is part of the digestive system. It is made up of the small intestine (small bowel) and the large intestine (colon and rectum). </a:t>
            </a:r>
            <a:endParaRPr lang="en-GB" b="1" dirty="0"/>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sz="1200" b="0" i="0" dirty="0">
                <a:solidFill>
                  <a:schemeClr val="dk1"/>
                </a:solidFill>
                <a:latin typeface="Calibri"/>
                <a:ea typeface="Calibri"/>
                <a:cs typeface="Calibri"/>
                <a:sym typeface="Calibri"/>
              </a:rPr>
              <a:t>The small intestine is a long and winding tube in your abdomen which carries food from your stomach to your large intestine. It gets its name because of its small width (or diameter), but it is actually </a:t>
            </a:r>
            <a:r>
              <a:rPr lang="en-GB" sz="1200" b="0" i="1" dirty="0">
                <a:solidFill>
                  <a:schemeClr val="dk1"/>
                </a:solidFill>
                <a:latin typeface="Calibri"/>
                <a:ea typeface="Calibri"/>
                <a:cs typeface="Calibri"/>
                <a:sym typeface="Calibri"/>
              </a:rPr>
              <a:t>very</a:t>
            </a:r>
            <a:r>
              <a:rPr lang="en-GB" sz="1200" b="0" i="0" dirty="0">
                <a:solidFill>
                  <a:schemeClr val="dk1"/>
                </a:solidFill>
                <a:latin typeface="Calibri"/>
                <a:ea typeface="Calibri"/>
                <a:cs typeface="Calibri"/>
                <a:sym typeface="Calibri"/>
              </a:rPr>
              <a:t> long, it is just tightly folded inside your abdomen. The small intestine is where most digestion takes place and where nutrients from food get absorbed into your body. Food spends up to four hours in the small intestine while the nutrients are absorbed into the blood.</a:t>
            </a:r>
            <a:endParaRPr lang="en-GB" dirty="0"/>
          </a:p>
          <a:p>
            <a:pPr marL="0" lvl="0" indent="0" algn="l" rtl="0">
              <a:lnSpc>
                <a:spcPct val="100000"/>
              </a:lnSpc>
              <a:spcBef>
                <a:spcPts val="0"/>
              </a:spcBef>
              <a:spcAft>
                <a:spcPts val="0"/>
              </a:spcAft>
              <a:buSzPts val="1400"/>
              <a:buNone/>
            </a:pPr>
            <a:endParaRPr lang="en-GB"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i="0" dirty="0">
                <a:solidFill>
                  <a:schemeClr val="dk1"/>
                </a:solidFill>
                <a:latin typeface="Calibri"/>
                <a:ea typeface="Calibri"/>
                <a:cs typeface="Calibri"/>
                <a:sym typeface="Calibri"/>
              </a:rPr>
              <a:t>Did you know?</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The small intestine is made up of three different parts, called the ileum, jejunum and duodenum.</a:t>
            </a:r>
            <a:endParaRPr lang="en-GB" dirty="0"/>
          </a:p>
        </p:txBody>
      </p:sp>
      <p:sp>
        <p:nvSpPr>
          <p:cNvPr id="166" name="Google Shape;166;p14: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a:spLocks noGrp="1"/>
          </p:cNvSpPr>
          <p:nvPr>
            <p:ph type="pic" idx="2"/>
          </p:nvPr>
        </p:nvSpPr>
        <p:spPr>
          <a:xfrm>
            <a:off x="5183188" y="987425"/>
            <a:ext cx="6172200" cy="4873625"/>
          </a:xfrm>
          <a:prstGeom prst="rect">
            <a:avLst/>
          </a:prstGeom>
          <a:noFill/>
          <a:ln>
            <a:noFill/>
          </a:ln>
        </p:spPr>
      </p:sp>
      <p:sp>
        <p:nvSpPr>
          <p:cNvPr id="61" name="Google Shape;61;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vimeo.com/755183081" TargetMode="Externa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hyperlink" Target="https://vimeo.com/75518697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organdonation.nhs.uk/"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www.organdonation.nhs.uk/"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organdonation.nhs.uk/"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 name="Picture 7" descr="A blue rectangular sign with white text&#10;&#10;Description automatically generated">
            <a:extLst>
              <a:ext uri="{FF2B5EF4-FFF2-40B4-BE49-F238E27FC236}">
                <a16:creationId xmlns:a16="http://schemas.microsoft.com/office/drawing/2014/main" id="{CAB46029-0931-A02E-54D2-DFC2892F3549}"/>
              </a:ext>
            </a:extLst>
          </p:cNvPr>
          <p:cNvPicPr>
            <a:picLocks noChangeAspect="1"/>
          </p:cNvPicPr>
          <p:nvPr/>
        </p:nvPicPr>
        <p:blipFill>
          <a:blip r:embed="rId3"/>
          <a:stretch>
            <a:fillRect/>
          </a:stretch>
        </p:blipFill>
        <p:spPr>
          <a:xfrm>
            <a:off x="-1" y="0"/>
            <a:ext cx="12196483" cy="6858000"/>
          </a:xfrm>
          <a:prstGeom prst="rect">
            <a:avLst/>
          </a:prstGeom>
        </p:spPr>
      </p:pic>
      <p:pic>
        <p:nvPicPr>
          <p:cNvPr id="3" name="Google Shape;95;p1">
            <a:extLst>
              <a:ext uri="{FF2B5EF4-FFF2-40B4-BE49-F238E27FC236}">
                <a16:creationId xmlns:a16="http://schemas.microsoft.com/office/drawing/2014/main" id="{B7595E8A-C207-A6B9-DB33-3D69E267D9B6}"/>
              </a:ext>
            </a:extLst>
          </p:cNvPr>
          <p:cNvPicPr preferRelativeResize="0"/>
          <p:nvPr/>
        </p:nvPicPr>
        <p:blipFill rotWithShape="1">
          <a:blip r:embed="rId4">
            <a:alphaModFix/>
          </a:blip>
          <a:srcRect l="18057" t="17509" r="9869" b="17199"/>
          <a:stretch/>
        </p:blipFill>
        <p:spPr>
          <a:xfrm>
            <a:off x="4158129" y="5653298"/>
            <a:ext cx="2021001" cy="475624"/>
          </a:xfrm>
          <a:prstGeom prst="rect">
            <a:avLst/>
          </a:prstGeom>
          <a:noFill/>
          <a:ln>
            <a:noFill/>
          </a:ln>
        </p:spPr>
      </p:pic>
      <p:pic>
        <p:nvPicPr>
          <p:cNvPr id="4" name="Google Shape;96;p1">
            <a:extLst>
              <a:ext uri="{FF2B5EF4-FFF2-40B4-BE49-F238E27FC236}">
                <a16:creationId xmlns:a16="http://schemas.microsoft.com/office/drawing/2014/main" id="{C2C36482-F0CE-C023-E81A-CB02684012AD}"/>
              </a:ext>
            </a:extLst>
          </p:cNvPr>
          <p:cNvPicPr preferRelativeResize="0"/>
          <p:nvPr/>
        </p:nvPicPr>
        <p:blipFill rotWithShape="1">
          <a:blip r:embed="rId5">
            <a:alphaModFix/>
          </a:blip>
          <a:srcRect/>
          <a:stretch/>
        </p:blipFill>
        <p:spPr>
          <a:xfrm>
            <a:off x="6263081" y="5708718"/>
            <a:ext cx="1634919" cy="429167"/>
          </a:xfrm>
          <a:prstGeom prst="rect">
            <a:avLst/>
          </a:prstGeom>
          <a:noFill/>
          <a:ln>
            <a:noFill/>
          </a:ln>
        </p:spPr>
      </p:pic>
      <p:sp>
        <p:nvSpPr>
          <p:cNvPr id="5" name="TextBox 4">
            <a:extLst>
              <a:ext uri="{FF2B5EF4-FFF2-40B4-BE49-F238E27FC236}">
                <a16:creationId xmlns:a16="http://schemas.microsoft.com/office/drawing/2014/main" id="{2449626F-18EC-0563-0032-03F070FA9DEE}"/>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EB58B094-12C8-1B0D-7E89-6900847AEE86}"/>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descr="A purple and orange circle with a person's body&#10;&#10;Description automatically generated">
            <a:extLst>
              <a:ext uri="{FF2B5EF4-FFF2-40B4-BE49-F238E27FC236}">
                <a16:creationId xmlns:a16="http://schemas.microsoft.com/office/drawing/2014/main" id="{E06C02A4-D81A-D228-4C31-CB5B657DE9AF}"/>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6DA731F9-D0F1-CBD5-4362-F1E6C9A7A04D}"/>
              </a:ext>
            </a:extLst>
          </p:cNvPr>
          <p:cNvSpPr txBox="1"/>
          <p:nvPr/>
        </p:nvSpPr>
        <p:spPr>
          <a:xfrm>
            <a:off x="524435" y="470648"/>
            <a:ext cx="5571565" cy="5109091"/>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Liver</a:t>
            </a:r>
            <a:br>
              <a:rPr lang="en-US" dirty="0"/>
            </a:br>
            <a:br>
              <a:rPr lang="en-US" dirty="0"/>
            </a:br>
            <a:r>
              <a:rPr lang="en-US" sz="2000" dirty="0">
                <a:latin typeface="Roboto" panose="02000000000000000000" pitchFamily="2" charset="0"/>
                <a:ea typeface="Roboto" panose="02000000000000000000" pitchFamily="2" charset="0"/>
              </a:rPr>
              <a:t>Say hello to the real multi-tasker sitting</a:t>
            </a:r>
          </a:p>
          <a:p>
            <a:r>
              <a:rPr lang="en-US" sz="2000" dirty="0">
                <a:latin typeface="Roboto" panose="02000000000000000000" pitchFamily="2" charset="0"/>
                <a:ea typeface="Roboto" panose="02000000000000000000" pitchFamily="2" charset="0"/>
              </a:rPr>
              <a:t>in your middle...This mighty organ is the heaviest organ inside your body and one </a:t>
            </a:r>
          </a:p>
          <a:p>
            <a:r>
              <a:rPr lang="en-US" sz="2000" dirty="0">
                <a:latin typeface="Roboto" panose="02000000000000000000" pitchFamily="2" charset="0"/>
                <a:ea typeface="Roboto" panose="02000000000000000000" pitchFamily="2" charset="0"/>
              </a:rPr>
              <a:t>of the busiest, with over 500 jobs to do</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Liver also cleans your blood, builds up </a:t>
            </a:r>
          </a:p>
          <a:p>
            <a:r>
              <a:rPr lang="en-US" sz="2000" dirty="0">
                <a:latin typeface="Roboto" panose="02000000000000000000" pitchFamily="2" charset="0"/>
                <a:ea typeface="Roboto" panose="02000000000000000000" pitchFamily="2" charset="0"/>
              </a:rPr>
              <a:t>your energy stores, helps your kidneys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slows down and encourages your </a:t>
            </a:r>
          </a:p>
          <a:p>
            <a:r>
              <a:rPr lang="en-US" sz="2000" dirty="0">
                <a:latin typeface="Roboto" panose="02000000000000000000" pitchFamily="2" charset="0"/>
                <a:ea typeface="Roboto" panose="02000000000000000000" pitchFamily="2" charset="0"/>
              </a:rPr>
              <a:t>bowels to speed up.</a:t>
            </a:r>
          </a:p>
          <a:p>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a:t>
            </a:r>
          </a:p>
          <a:p>
            <a:r>
              <a:rPr lang="en-US" sz="2000" dirty="0">
                <a:latin typeface="Roboto" panose="02000000000000000000" pitchFamily="2" charset="0"/>
                <a:ea typeface="Roboto" panose="02000000000000000000" pitchFamily="2" charset="0"/>
              </a:rPr>
              <a:t>It can grow back! Just a quarter of </a:t>
            </a:r>
          </a:p>
          <a:p>
            <a:r>
              <a:rPr lang="en-US" sz="2000" dirty="0">
                <a:latin typeface="Roboto" panose="02000000000000000000" pitchFamily="2" charset="0"/>
                <a:ea typeface="Roboto" panose="02000000000000000000" pitchFamily="2" charset="0"/>
              </a:rPr>
              <a:t>your liver can ‘re-grow’ to its original </a:t>
            </a:r>
          </a:p>
          <a:p>
            <a:r>
              <a:rPr lang="en-US" sz="2000" dirty="0">
                <a:latin typeface="Roboto" panose="02000000000000000000" pitchFamily="2" charset="0"/>
                <a:ea typeface="Roboto" panose="02000000000000000000" pitchFamily="2" charset="0"/>
              </a:rPr>
              <a:t>size within a few weeks!</a:t>
            </a:r>
          </a:p>
        </p:txBody>
      </p:sp>
      <p:sp>
        <p:nvSpPr>
          <p:cNvPr id="4" name="TextBox 3">
            <a:extLst>
              <a:ext uri="{FF2B5EF4-FFF2-40B4-BE49-F238E27FC236}">
                <a16:creationId xmlns:a16="http://schemas.microsoft.com/office/drawing/2014/main" id="{C112FD87-60E4-291B-D833-4CB1E7EC8122}"/>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F6A09FFD-2AF3-45F5-C032-214DE2961393}"/>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F0078474-BA12-1098-FB0C-8F7E4ED64920}"/>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 name="Picture 1" descr="A child's shadow with vacuum cleaner and a vacuum cleaner&#10;&#10;Description automatically generated">
            <a:extLst>
              <a:ext uri="{FF2B5EF4-FFF2-40B4-BE49-F238E27FC236}">
                <a16:creationId xmlns:a16="http://schemas.microsoft.com/office/drawing/2014/main" id="{5EA3768B-3C5B-F62A-CF94-4988B42C4999}"/>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60172E14-775F-7F47-E7E0-69D0FBE17F90}"/>
              </a:ext>
            </a:extLst>
          </p:cNvPr>
          <p:cNvSpPr txBox="1"/>
          <p:nvPr/>
        </p:nvSpPr>
        <p:spPr>
          <a:xfrm>
            <a:off x="524435" y="470648"/>
            <a:ext cx="5571565" cy="5416868"/>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Kidney</a:t>
            </a:r>
            <a:br>
              <a:rPr lang="en-US" dirty="0"/>
            </a:br>
            <a:br>
              <a:rPr lang="en-US" dirty="0"/>
            </a:br>
            <a:r>
              <a:rPr lang="en-US" sz="2000" dirty="0">
                <a:latin typeface="Roboto" panose="02000000000000000000" pitchFamily="2" charset="0"/>
                <a:ea typeface="Roboto" panose="02000000000000000000" pitchFamily="2" charset="0"/>
              </a:rPr>
              <a:t>You have two of these mighty legends, and together, they kick all the toxic waste right out of your bloodstream.</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Your kidneys not only filter your blood but also maintain the perfect water balance, otherwise you’d swell up like a puffer fish or shrivel </a:t>
            </a:r>
          </a:p>
          <a:p>
            <a:r>
              <a:rPr lang="en-US" sz="2000" dirty="0">
                <a:latin typeface="Roboto" panose="02000000000000000000" pitchFamily="2" charset="0"/>
                <a:ea typeface="Roboto" panose="02000000000000000000" pitchFamily="2" charset="0"/>
              </a:rPr>
              <a:t>up like a prune!</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 </a:t>
            </a:r>
          </a:p>
          <a:p>
            <a:r>
              <a:rPr lang="en-US" sz="2000" dirty="0">
                <a:latin typeface="Roboto" panose="02000000000000000000" pitchFamily="2" charset="0"/>
                <a:ea typeface="Roboto" panose="02000000000000000000" pitchFamily="2" charset="0"/>
              </a:rPr>
              <a:t>Some people have just one kidney. </a:t>
            </a:r>
          </a:p>
          <a:p>
            <a:r>
              <a:rPr lang="en-US" sz="2000" dirty="0">
                <a:latin typeface="Roboto" panose="02000000000000000000" pitchFamily="2" charset="0"/>
                <a:ea typeface="Roboto" panose="02000000000000000000" pitchFamily="2" charset="0"/>
              </a:rPr>
              <a:t>If a kidney is taken out or damaged, </a:t>
            </a:r>
          </a:p>
          <a:p>
            <a:r>
              <a:rPr lang="en-US" sz="2000" dirty="0">
                <a:latin typeface="Roboto" panose="02000000000000000000" pitchFamily="2" charset="0"/>
                <a:ea typeface="Roboto" panose="02000000000000000000" pitchFamily="2" charset="0"/>
              </a:rPr>
              <a:t>the remaining kidney works even </a:t>
            </a:r>
          </a:p>
          <a:p>
            <a:r>
              <a:rPr lang="en-US" sz="2000" dirty="0">
                <a:latin typeface="Roboto" panose="02000000000000000000" pitchFamily="2" charset="0"/>
                <a:ea typeface="Roboto" panose="02000000000000000000" pitchFamily="2" charset="0"/>
              </a:rPr>
              <a:t>harder and can still keep you healthy </a:t>
            </a:r>
          </a:p>
          <a:p>
            <a:r>
              <a:rPr lang="en-US" sz="2000" dirty="0">
                <a:latin typeface="Roboto" panose="02000000000000000000" pitchFamily="2" charset="0"/>
                <a:ea typeface="Roboto" panose="02000000000000000000" pitchFamily="2" charset="0"/>
              </a:rPr>
              <a:t>and happy.</a:t>
            </a:r>
          </a:p>
        </p:txBody>
      </p:sp>
      <p:sp>
        <p:nvSpPr>
          <p:cNvPr id="4" name="TextBox 3">
            <a:extLst>
              <a:ext uri="{FF2B5EF4-FFF2-40B4-BE49-F238E27FC236}">
                <a16:creationId xmlns:a16="http://schemas.microsoft.com/office/drawing/2014/main" id="{10FAB011-2A69-1DF7-B4B9-335643A29F4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84AA40F8-8941-CB10-6E7C-A68C233D88E6}"/>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EC69E4D9-0946-7FC5-1644-63DE770520A7}"/>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 name="Picture 1" descr="A cartoon of a person's body&#10;&#10;Description automatically generated">
            <a:extLst>
              <a:ext uri="{FF2B5EF4-FFF2-40B4-BE49-F238E27FC236}">
                <a16:creationId xmlns:a16="http://schemas.microsoft.com/office/drawing/2014/main" id="{FB481958-7A06-D6E8-1152-6651B9F60057}"/>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5FD79E7B-BD05-5855-A656-DDD861DAE0CF}"/>
              </a:ext>
            </a:extLst>
          </p:cNvPr>
          <p:cNvSpPr txBox="1"/>
          <p:nvPr/>
        </p:nvSpPr>
        <p:spPr>
          <a:xfrm>
            <a:off x="524435" y="470648"/>
            <a:ext cx="5571565" cy="5109091"/>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Pancreas</a:t>
            </a:r>
            <a:br>
              <a:rPr lang="en-US" dirty="0"/>
            </a:br>
            <a:br>
              <a:rPr lang="en-US" dirty="0"/>
            </a:br>
            <a:r>
              <a:rPr lang="en-US" sz="2000" dirty="0">
                <a:latin typeface="Roboto" panose="02000000000000000000" pitchFamily="2" charset="0"/>
                <a:ea typeface="Roboto" panose="02000000000000000000" pitchFamily="2" charset="0"/>
              </a:rPr>
              <a:t>Say hello to Pancreas – your most loyal </a:t>
            </a:r>
          </a:p>
          <a:p>
            <a:r>
              <a:rPr lang="en-US" sz="2000" dirty="0">
                <a:latin typeface="Roboto" panose="02000000000000000000" pitchFamily="2" charset="0"/>
                <a:ea typeface="Roboto" panose="02000000000000000000" pitchFamily="2" charset="0"/>
              </a:rPr>
              <a:t>(and laid-back) supporter. Small, flat, and </a:t>
            </a:r>
          </a:p>
          <a:p>
            <a:r>
              <a:rPr lang="en-US" sz="2000" dirty="0">
                <a:latin typeface="Roboto" panose="02000000000000000000" pitchFamily="2" charset="0"/>
                <a:ea typeface="Roboto" panose="02000000000000000000" pitchFamily="2" charset="0"/>
              </a:rPr>
              <a:t>about the size of a squishy pear!   </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This shy superhero produces essential digestive juices and making sure your </a:t>
            </a:r>
          </a:p>
          <a:p>
            <a:r>
              <a:rPr lang="en-US" sz="2000" dirty="0">
                <a:latin typeface="Roboto" panose="02000000000000000000" pitchFamily="2" charset="0"/>
                <a:ea typeface="Roboto" panose="02000000000000000000" pitchFamily="2" charset="0"/>
              </a:rPr>
              <a:t>blood sugar levels are stable so that </a:t>
            </a:r>
          </a:p>
          <a:p>
            <a:r>
              <a:rPr lang="en-US" sz="2000" dirty="0">
                <a:latin typeface="Roboto" panose="02000000000000000000" pitchFamily="2" charset="0"/>
                <a:ea typeface="Roboto" panose="02000000000000000000" pitchFamily="2" charset="0"/>
              </a:rPr>
              <a:t>you have energy throughout the day.</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a:t>
            </a:r>
          </a:p>
          <a:p>
            <a:r>
              <a:rPr lang="en-US" sz="2000" dirty="0">
                <a:latin typeface="Roboto" panose="02000000000000000000" pitchFamily="2" charset="0"/>
                <a:ea typeface="Roboto" panose="02000000000000000000" pitchFamily="2" charset="0"/>
              </a:rPr>
              <a:t>Up until the 19th century, doctors </a:t>
            </a:r>
          </a:p>
          <a:p>
            <a:r>
              <a:rPr lang="en-US" sz="2000" dirty="0">
                <a:latin typeface="Roboto" panose="02000000000000000000" pitchFamily="2" charset="0"/>
                <a:ea typeface="Roboto" panose="02000000000000000000" pitchFamily="2" charset="0"/>
              </a:rPr>
              <a:t>believed that the pancreas was simply </a:t>
            </a:r>
          </a:p>
          <a:p>
            <a:r>
              <a:rPr lang="en-US" sz="2000" dirty="0">
                <a:latin typeface="Roboto" panose="02000000000000000000" pitchFamily="2" charset="0"/>
                <a:ea typeface="Roboto" panose="02000000000000000000" pitchFamily="2" charset="0"/>
              </a:rPr>
              <a:t>a fancy-shaped shock absorber to </a:t>
            </a:r>
          </a:p>
          <a:p>
            <a:r>
              <a:rPr lang="en-US" sz="2000" dirty="0">
                <a:latin typeface="Roboto" panose="02000000000000000000" pitchFamily="2" charset="0"/>
                <a:ea typeface="Roboto" panose="02000000000000000000" pitchFamily="2" charset="0"/>
              </a:rPr>
              <a:t>protect your stomach!</a:t>
            </a:r>
          </a:p>
        </p:txBody>
      </p:sp>
      <p:sp>
        <p:nvSpPr>
          <p:cNvPr id="4" name="TextBox 3">
            <a:extLst>
              <a:ext uri="{FF2B5EF4-FFF2-40B4-BE49-F238E27FC236}">
                <a16:creationId xmlns:a16="http://schemas.microsoft.com/office/drawing/2014/main" id="{E280AB32-77A1-5A2C-C455-90A003861AD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B00438F8-8D01-28A3-47F8-BFA1CCC83AED}"/>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202A15CD-4C25-F362-A4C1-C59EC1CB8118}"/>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7" name="Picture 6" descr="A cartoon of a human eye&#10;&#10;Description automatically generated">
            <a:extLst>
              <a:ext uri="{FF2B5EF4-FFF2-40B4-BE49-F238E27FC236}">
                <a16:creationId xmlns:a16="http://schemas.microsoft.com/office/drawing/2014/main" id="{7DCADE81-4429-2D41-6746-F79886980F76}"/>
              </a:ext>
            </a:extLst>
          </p:cNvPr>
          <p:cNvPicPr>
            <a:picLocks noChangeAspect="1"/>
          </p:cNvPicPr>
          <p:nvPr/>
        </p:nvPicPr>
        <p:blipFill>
          <a:blip r:embed="rId3"/>
          <a:stretch>
            <a:fillRect/>
          </a:stretch>
        </p:blipFill>
        <p:spPr>
          <a:xfrm>
            <a:off x="0" y="-1"/>
            <a:ext cx="12192000" cy="6855479"/>
          </a:xfrm>
          <a:prstGeom prst="rect">
            <a:avLst/>
          </a:prstGeom>
        </p:spPr>
      </p:pic>
      <p:sp>
        <p:nvSpPr>
          <p:cNvPr id="8" name="TextBox 7">
            <a:extLst>
              <a:ext uri="{FF2B5EF4-FFF2-40B4-BE49-F238E27FC236}">
                <a16:creationId xmlns:a16="http://schemas.microsoft.com/office/drawing/2014/main" id="{740ABF27-CF18-AE22-8A20-B17D9FB16273}"/>
              </a:ext>
            </a:extLst>
          </p:cNvPr>
          <p:cNvSpPr txBox="1"/>
          <p:nvPr/>
        </p:nvSpPr>
        <p:spPr>
          <a:xfrm>
            <a:off x="524435" y="470648"/>
            <a:ext cx="5571565" cy="4493538"/>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Eye</a:t>
            </a:r>
            <a:br>
              <a:rPr lang="en-US" dirty="0"/>
            </a:br>
            <a:br>
              <a:rPr lang="en-US" dirty="0"/>
            </a:br>
            <a:r>
              <a:rPr lang="en-US" sz="2000" dirty="0">
                <a:latin typeface="Roboto" panose="02000000000000000000" pitchFamily="2" charset="0"/>
                <a:ea typeface="Roboto" panose="02000000000000000000" pitchFamily="2" charset="0"/>
              </a:rPr>
              <a:t>Introducing the ultimate observer, Eye.</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Like a super-advanced (and very slippery) camera, made up of more than two million different parts, it lets in light and sends messages to our brain, allowing you to see.</a:t>
            </a:r>
          </a:p>
          <a:p>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 </a:t>
            </a:r>
          </a:p>
          <a:p>
            <a:r>
              <a:rPr lang="en-US" sz="2000" dirty="0">
                <a:latin typeface="Roboto" panose="02000000000000000000" pitchFamily="2" charset="0"/>
                <a:ea typeface="Roboto" panose="02000000000000000000" pitchFamily="2" charset="0"/>
              </a:rPr>
              <a:t>Something’s fishy... A shark’s </a:t>
            </a:r>
            <a:r>
              <a:rPr lang="en-US" sz="2000">
                <a:latin typeface="Roboto" panose="02000000000000000000" pitchFamily="2" charset="0"/>
                <a:ea typeface="Roboto" panose="02000000000000000000" pitchFamily="2" charset="0"/>
              </a:rPr>
              <a:t>eye </a:t>
            </a:r>
            <a:br>
              <a:rPr lang="en-US" sz="2000">
                <a:latin typeface="Roboto" panose="02000000000000000000" pitchFamily="2" charset="0"/>
                <a:ea typeface="Roboto" panose="02000000000000000000" pitchFamily="2" charset="0"/>
              </a:rPr>
            </a:br>
            <a:r>
              <a:rPr lang="en-US" sz="2000">
                <a:latin typeface="Roboto" panose="02000000000000000000" pitchFamily="2" charset="0"/>
                <a:ea typeface="Roboto" panose="02000000000000000000" pitchFamily="2" charset="0"/>
              </a:rPr>
              <a:t>is a </a:t>
            </a:r>
            <a:r>
              <a:rPr lang="en-US" sz="2000" dirty="0">
                <a:latin typeface="Roboto" panose="02000000000000000000" pitchFamily="2" charset="0"/>
                <a:ea typeface="Roboto" panose="02000000000000000000" pitchFamily="2" charset="0"/>
              </a:rPr>
              <a:t>lot like ours! They're so similar </a:t>
            </a:r>
          </a:p>
          <a:p>
            <a:r>
              <a:rPr lang="en-US" sz="2000" dirty="0">
                <a:latin typeface="Roboto" panose="02000000000000000000" pitchFamily="2" charset="0"/>
                <a:ea typeface="Roboto" panose="02000000000000000000" pitchFamily="2" charset="0"/>
              </a:rPr>
              <a:t>that sometimes doctors use shark </a:t>
            </a:r>
          </a:p>
          <a:p>
            <a:r>
              <a:rPr lang="en-US" sz="2000" dirty="0">
                <a:latin typeface="Roboto" panose="02000000000000000000" pitchFamily="2" charset="0"/>
                <a:ea typeface="Roboto" panose="02000000000000000000" pitchFamily="2" charset="0"/>
              </a:rPr>
              <a:t>corneas for human eye surgery!</a:t>
            </a:r>
          </a:p>
        </p:txBody>
      </p:sp>
      <p:sp>
        <p:nvSpPr>
          <p:cNvPr id="9" name="TextBox 8">
            <a:extLst>
              <a:ext uri="{FF2B5EF4-FFF2-40B4-BE49-F238E27FC236}">
                <a16:creationId xmlns:a16="http://schemas.microsoft.com/office/drawing/2014/main" id="{796A9703-308B-899C-2925-F4FCBCE1CB61}"/>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10" name="TextBox 9">
            <a:extLst>
              <a:ext uri="{FF2B5EF4-FFF2-40B4-BE49-F238E27FC236}">
                <a16:creationId xmlns:a16="http://schemas.microsoft.com/office/drawing/2014/main" id="{3804B002-727F-9893-0BFD-DC71907C59CC}"/>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11" name="TextBox 10">
            <a:extLst>
              <a:ext uri="{FF2B5EF4-FFF2-40B4-BE49-F238E27FC236}">
                <a16:creationId xmlns:a16="http://schemas.microsoft.com/office/drawing/2014/main" id="{0A936E12-E2C8-8759-9472-8FF29CD47241}"/>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extLst>
      <p:ext uri="{BB962C8B-B14F-4D97-AF65-F5344CB8AC3E}">
        <p14:creationId xmlns:p14="http://schemas.microsoft.com/office/powerpoint/2010/main" val="380353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6" name="Picture 5" descr="A cartoon character with legs and eyes&#10;&#10;Description automatically generated">
            <a:extLst>
              <a:ext uri="{FF2B5EF4-FFF2-40B4-BE49-F238E27FC236}">
                <a16:creationId xmlns:a16="http://schemas.microsoft.com/office/drawing/2014/main" id="{77FF9D12-3D20-8A12-F61D-19B4D1B1B71F}"/>
              </a:ext>
            </a:extLst>
          </p:cNvPr>
          <p:cNvPicPr>
            <a:picLocks noChangeAspect="1"/>
          </p:cNvPicPr>
          <p:nvPr/>
        </p:nvPicPr>
        <p:blipFill>
          <a:blip r:embed="rId3"/>
          <a:stretch>
            <a:fillRect/>
          </a:stretch>
        </p:blipFill>
        <p:spPr>
          <a:xfrm>
            <a:off x="350" y="0"/>
            <a:ext cx="12191650" cy="6855282"/>
          </a:xfrm>
          <a:prstGeom prst="rect">
            <a:avLst/>
          </a:prstGeom>
        </p:spPr>
      </p:pic>
      <p:sp>
        <p:nvSpPr>
          <p:cNvPr id="7" name="TextBox 6">
            <a:extLst>
              <a:ext uri="{FF2B5EF4-FFF2-40B4-BE49-F238E27FC236}">
                <a16:creationId xmlns:a16="http://schemas.microsoft.com/office/drawing/2014/main" id="{8C0845A7-8FD9-E691-64F6-6A26C26739E3}"/>
              </a:ext>
            </a:extLst>
          </p:cNvPr>
          <p:cNvSpPr txBox="1"/>
          <p:nvPr/>
        </p:nvSpPr>
        <p:spPr>
          <a:xfrm>
            <a:off x="524435" y="470648"/>
            <a:ext cx="5571565" cy="1908215"/>
          </a:xfrm>
          <a:prstGeom prst="rect">
            <a:avLst/>
          </a:prstGeom>
          <a:noFill/>
        </p:spPr>
        <p:txBody>
          <a:bodyPr wrap="square" rtlCol="0">
            <a:spAutoFit/>
          </a:bodyPr>
          <a:lstStyle/>
          <a:p>
            <a:r>
              <a:rPr lang="en-US" sz="3200" dirty="0">
                <a:solidFill>
                  <a:schemeClr val="bg1"/>
                </a:solidFill>
                <a:latin typeface="Roboto Slab" pitchFamily="2" charset="0"/>
                <a:ea typeface="Roboto Slab" pitchFamily="2" charset="0"/>
              </a:rPr>
              <a:t>Activity 1: </a:t>
            </a:r>
          </a:p>
          <a:p>
            <a:r>
              <a:rPr lang="en-US" sz="3200" dirty="0">
                <a:solidFill>
                  <a:schemeClr val="bg1"/>
                </a:solidFill>
                <a:latin typeface="Roboto Slab" pitchFamily="2" charset="0"/>
                <a:ea typeface="Roboto Slab" pitchFamily="2" charset="0"/>
              </a:rPr>
              <a:t>‘Jobs of the organs’</a:t>
            </a:r>
            <a:br>
              <a:rPr lang="en-US" dirty="0"/>
            </a:br>
            <a:br>
              <a:rPr lang="en-US" dirty="0"/>
            </a:br>
            <a:r>
              <a:rPr lang="en-US" sz="2000" dirty="0">
                <a:solidFill>
                  <a:schemeClr val="bg1"/>
                </a:solidFill>
                <a:latin typeface="Roboto" panose="02000000000000000000" pitchFamily="2" charset="0"/>
                <a:ea typeface="Roboto" panose="02000000000000000000" pitchFamily="2" charset="0"/>
              </a:rPr>
              <a:t>In your pairs match the organ </a:t>
            </a:r>
          </a:p>
          <a:p>
            <a:r>
              <a:rPr lang="en-US" sz="2000" dirty="0">
                <a:solidFill>
                  <a:schemeClr val="bg1"/>
                </a:solidFill>
                <a:latin typeface="Roboto" panose="02000000000000000000" pitchFamily="2" charset="0"/>
                <a:ea typeface="Roboto" panose="02000000000000000000" pitchFamily="2" charset="0"/>
              </a:rPr>
              <a:t>with its function. </a:t>
            </a:r>
          </a:p>
        </p:txBody>
      </p:sp>
      <p:sp>
        <p:nvSpPr>
          <p:cNvPr id="8" name="TextBox 7">
            <a:extLst>
              <a:ext uri="{FF2B5EF4-FFF2-40B4-BE49-F238E27FC236}">
                <a16:creationId xmlns:a16="http://schemas.microsoft.com/office/drawing/2014/main" id="{3AE9BF22-9435-145E-5ED2-3CEE31F3C14F}"/>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9" name="TextBox 8">
            <a:extLst>
              <a:ext uri="{FF2B5EF4-FFF2-40B4-BE49-F238E27FC236}">
                <a16:creationId xmlns:a16="http://schemas.microsoft.com/office/drawing/2014/main" id="{19F83E76-4536-C5B3-E2EC-AA299DAD3C1A}"/>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 name="Picture 1" descr="A cartoon character with legs and eyes&#10;&#10;Description automatically generated">
            <a:extLst>
              <a:ext uri="{FF2B5EF4-FFF2-40B4-BE49-F238E27FC236}">
                <a16:creationId xmlns:a16="http://schemas.microsoft.com/office/drawing/2014/main" id="{4D89BD58-0278-CBEF-2BF3-1D6639B51674}"/>
              </a:ext>
            </a:extLst>
          </p:cNvPr>
          <p:cNvPicPr>
            <a:picLocks noChangeAspect="1"/>
          </p:cNvPicPr>
          <p:nvPr/>
        </p:nvPicPr>
        <p:blipFill>
          <a:blip r:embed="rId3"/>
          <a:stretch>
            <a:fillRect/>
          </a:stretch>
        </p:blipFill>
        <p:spPr>
          <a:xfrm>
            <a:off x="-1" y="0"/>
            <a:ext cx="12196483" cy="6858000"/>
          </a:xfrm>
          <a:prstGeom prst="rect">
            <a:avLst/>
          </a:prstGeom>
        </p:spPr>
      </p:pic>
      <p:sp>
        <p:nvSpPr>
          <p:cNvPr id="3" name="TextBox 2">
            <a:extLst>
              <a:ext uri="{FF2B5EF4-FFF2-40B4-BE49-F238E27FC236}">
                <a16:creationId xmlns:a16="http://schemas.microsoft.com/office/drawing/2014/main" id="{78C678A0-FE93-7F6E-F852-11CD38BAEB03}"/>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4" name="TextBox 3">
            <a:extLst>
              <a:ext uri="{FF2B5EF4-FFF2-40B4-BE49-F238E27FC236}">
                <a16:creationId xmlns:a16="http://schemas.microsoft.com/office/drawing/2014/main" id="{2F138B0B-A763-AC28-173F-C70124C0E5EB}"/>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
        <p:nvSpPr>
          <p:cNvPr id="5" name="TextBox 4">
            <a:extLst>
              <a:ext uri="{FF2B5EF4-FFF2-40B4-BE49-F238E27FC236}">
                <a16:creationId xmlns:a16="http://schemas.microsoft.com/office/drawing/2014/main" id="{2D9563D5-D0F0-D249-CB8C-9F173672CAC3}"/>
              </a:ext>
            </a:extLst>
          </p:cNvPr>
          <p:cNvSpPr txBox="1"/>
          <p:nvPr/>
        </p:nvSpPr>
        <p:spPr>
          <a:xfrm>
            <a:off x="524435" y="470648"/>
            <a:ext cx="5719203" cy="1692771"/>
          </a:xfrm>
          <a:prstGeom prst="rect">
            <a:avLst/>
          </a:prstGeom>
          <a:noFill/>
        </p:spPr>
        <p:txBody>
          <a:bodyPr wrap="square" rtlCol="0">
            <a:spAutoFit/>
          </a:bodyPr>
          <a:lstStyle/>
          <a:p>
            <a:r>
              <a:rPr lang="en-US" sz="3200" dirty="0">
                <a:solidFill>
                  <a:schemeClr val="bg1"/>
                </a:solidFill>
                <a:latin typeface="Roboto Slab" pitchFamily="2" charset="0"/>
                <a:ea typeface="Roboto Slab" pitchFamily="2" charset="0"/>
              </a:rPr>
              <a:t>When organs stop working...</a:t>
            </a:r>
          </a:p>
          <a:p>
            <a:endParaRPr lang="en-US" sz="3200" dirty="0">
              <a:solidFill>
                <a:schemeClr val="bg1"/>
              </a:solidFill>
              <a:latin typeface="Roboto Slab" pitchFamily="2" charset="0"/>
              <a:ea typeface="Roboto Slab" pitchFamily="2" charset="0"/>
            </a:endParaRPr>
          </a:p>
          <a:p>
            <a:r>
              <a:rPr lang="en-US" sz="2000" dirty="0">
                <a:solidFill>
                  <a:schemeClr val="bg1"/>
                </a:solidFill>
                <a:latin typeface="Roboto" panose="02000000000000000000" pitchFamily="2" charset="0"/>
                <a:ea typeface="Roboto" panose="02000000000000000000" pitchFamily="2" charset="0"/>
              </a:rPr>
              <a:t>What might happen if someone’s organs </a:t>
            </a:r>
          </a:p>
          <a:p>
            <a:r>
              <a:rPr lang="en-US" sz="2000" dirty="0">
                <a:solidFill>
                  <a:schemeClr val="bg1"/>
                </a:solidFill>
                <a:latin typeface="Roboto" panose="02000000000000000000" pitchFamily="2" charset="0"/>
                <a:ea typeface="Roboto" panose="02000000000000000000" pitchFamily="2" charset="0"/>
              </a:rPr>
              <a:t>are not working properly?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extBox 1">
            <a:extLst>
              <a:ext uri="{FF2B5EF4-FFF2-40B4-BE49-F238E27FC236}">
                <a16:creationId xmlns:a16="http://schemas.microsoft.com/office/drawing/2014/main" id="{9D3CDA26-1EA6-3E1D-D3EA-2EEA51F15735}"/>
              </a:ext>
            </a:extLst>
          </p:cNvPr>
          <p:cNvSpPr txBox="1"/>
          <p:nvPr/>
        </p:nvSpPr>
        <p:spPr>
          <a:xfrm>
            <a:off x="524435" y="470648"/>
            <a:ext cx="6042620" cy="584775"/>
          </a:xfrm>
          <a:prstGeom prst="rect">
            <a:avLst/>
          </a:prstGeom>
          <a:noFill/>
        </p:spPr>
        <p:txBody>
          <a:bodyPr wrap="square" rtlCol="0">
            <a:spAutoFit/>
          </a:bodyPr>
          <a:lstStyle/>
          <a:p>
            <a:r>
              <a:rPr lang="en-US" sz="3200" dirty="0">
                <a:solidFill>
                  <a:schemeClr val="bg1"/>
                </a:solidFill>
                <a:latin typeface="Roboto Slab" pitchFamily="2" charset="0"/>
                <a:ea typeface="Roboto Slab" pitchFamily="2" charset="0"/>
              </a:rPr>
              <a:t>When organs stop working...</a:t>
            </a:r>
            <a:endParaRPr lang="en-US" sz="2200" dirty="0">
              <a:solidFill>
                <a:schemeClr val="bg1"/>
              </a:solidFill>
              <a:latin typeface="Roboto" panose="02000000000000000000" pitchFamily="2" charset="0"/>
              <a:ea typeface="Roboto" panose="02000000000000000000" pitchFamily="2" charset="0"/>
            </a:endParaRPr>
          </a:p>
        </p:txBody>
      </p:sp>
      <p:pic>
        <p:nvPicPr>
          <p:cNvPr id="3" name="Picture 2" descr="A silhouette of a child with a football ball&#10;&#10;Description automatically generated">
            <a:extLst>
              <a:ext uri="{FF2B5EF4-FFF2-40B4-BE49-F238E27FC236}">
                <a16:creationId xmlns:a16="http://schemas.microsoft.com/office/drawing/2014/main" id="{8BB4D6BD-6E26-992E-2DAA-9CA95BD5A764}"/>
              </a:ext>
            </a:extLst>
          </p:cNvPr>
          <p:cNvPicPr>
            <a:picLocks noChangeAspect="1"/>
          </p:cNvPicPr>
          <p:nvPr/>
        </p:nvPicPr>
        <p:blipFill>
          <a:blip r:embed="rId3"/>
          <a:stretch>
            <a:fillRect/>
          </a:stretch>
        </p:blipFill>
        <p:spPr>
          <a:xfrm>
            <a:off x="0" y="-1"/>
            <a:ext cx="12192000" cy="6855479"/>
          </a:xfrm>
          <a:prstGeom prst="rect">
            <a:avLst/>
          </a:prstGeom>
        </p:spPr>
      </p:pic>
      <p:sp>
        <p:nvSpPr>
          <p:cNvPr id="4" name="TextBox 3">
            <a:extLst>
              <a:ext uri="{FF2B5EF4-FFF2-40B4-BE49-F238E27FC236}">
                <a16:creationId xmlns:a16="http://schemas.microsoft.com/office/drawing/2014/main" id="{D32831AB-BD65-E70F-9D06-86D45E418F5C}"/>
              </a:ext>
            </a:extLst>
          </p:cNvPr>
          <p:cNvSpPr txBox="1"/>
          <p:nvPr/>
        </p:nvSpPr>
        <p:spPr>
          <a:xfrm>
            <a:off x="524435" y="470648"/>
            <a:ext cx="6042620" cy="4801314"/>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Daniel</a:t>
            </a:r>
            <a:br>
              <a:rPr lang="en-US" dirty="0"/>
            </a:br>
            <a:br>
              <a:rPr lang="en-US" dirty="0"/>
            </a:br>
            <a:r>
              <a:rPr lang="en-US" sz="2000" b="1" dirty="0">
                <a:latin typeface="Roboto" panose="02000000000000000000" pitchFamily="2" charset="0"/>
                <a:ea typeface="Roboto" panose="02000000000000000000" pitchFamily="2" charset="0"/>
              </a:rPr>
              <a:t>Age: </a:t>
            </a:r>
            <a:r>
              <a:rPr lang="en-US" sz="2000" dirty="0">
                <a:latin typeface="Roboto" panose="02000000000000000000" pitchFamily="2" charset="0"/>
                <a:ea typeface="Roboto" panose="02000000000000000000" pitchFamily="2" charset="0"/>
              </a:rPr>
              <a:t>20</a:t>
            </a:r>
          </a:p>
          <a:p>
            <a:r>
              <a:rPr lang="en-US" sz="2000" b="1" dirty="0" err="1">
                <a:latin typeface="Roboto" panose="02000000000000000000" pitchFamily="2" charset="0"/>
                <a:ea typeface="Roboto" panose="02000000000000000000" pitchFamily="2" charset="0"/>
              </a:rPr>
              <a:t>Favourite</a:t>
            </a:r>
            <a:r>
              <a:rPr lang="en-US" sz="2000" b="1" dirty="0">
                <a:latin typeface="Roboto" panose="02000000000000000000" pitchFamily="2" charset="0"/>
                <a:ea typeface="Roboto" panose="02000000000000000000" pitchFamily="2" charset="0"/>
              </a:rPr>
              <a:t> subject at school: </a:t>
            </a:r>
            <a:r>
              <a:rPr lang="en-US" sz="2000" dirty="0" err="1">
                <a:latin typeface="Roboto" panose="02000000000000000000" pitchFamily="2" charset="0"/>
                <a:ea typeface="Roboto" panose="02000000000000000000" pitchFamily="2" charset="0"/>
              </a:rPr>
              <a:t>Maths</a:t>
            </a:r>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Likes: </a:t>
            </a:r>
            <a:r>
              <a:rPr lang="en-US" sz="2000" dirty="0">
                <a:latin typeface="Roboto" panose="02000000000000000000" pitchFamily="2" charset="0"/>
                <a:ea typeface="Roboto" panose="02000000000000000000" pitchFamily="2" charset="0"/>
              </a:rPr>
              <a:t>Football, cool clothing and </a:t>
            </a:r>
          </a:p>
          <a:p>
            <a:r>
              <a:rPr lang="en-US" sz="2000" dirty="0">
                <a:latin typeface="Roboto" panose="02000000000000000000" pitchFamily="2" charset="0"/>
                <a:ea typeface="Roboto" panose="02000000000000000000" pitchFamily="2" charset="0"/>
              </a:rPr>
              <a:t>going to the movies with friends.   </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Daniel became unwell because his </a:t>
            </a:r>
          </a:p>
          <a:p>
            <a:r>
              <a:rPr lang="en-US" sz="2000" dirty="0">
                <a:latin typeface="Roboto" panose="02000000000000000000" pitchFamily="2" charset="0"/>
                <a:ea typeface="Roboto" panose="02000000000000000000" pitchFamily="2" charset="0"/>
              </a:rPr>
              <a:t>kidneys stopped working properly. </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It made him feel very tired and he </a:t>
            </a:r>
          </a:p>
          <a:p>
            <a:r>
              <a:rPr lang="en-US" sz="2000" dirty="0">
                <a:latin typeface="Roboto" panose="02000000000000000000" pitchFamily="2" charset="0"/>
                <a:ea typeface="Roboto" panose="02000000000000000000" pitchFamily="2" charset="0"/>
              </a:rPr>
              <a:t>had to visit the hospital a lot. </a:t>
            </a:r>
          </a:p>
          <a:p>
            <a:r>
              <a:rPr lang="en-US" sz="2000" dirty="0">
                <a:latin typeface="Roboto" panose="02000000000000000000" pitchFamily="2" charset="0"/>
                <a:ea typeface="Roboto" panose="02000000000000000000" pitchFamily="2" charset="0"/>
              </a:rPr>
              <a:t>Because he felt unwell, it made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it difficult for Daniel to do all the </a:t>
            </a:r>
          </a:p>
          <a:p>
            <a:r>
              <a:rPr lang="en-US" sz="2000" dirty="0">
                <a:latin typeface="Roboto" panose="02000000000000000000" pitchFamily="2" charset="0"/>
                <a:ea typeface="Roboto" panose="02000000000000000000" pitchFamily="2" charset="0"/>
              </a:rPr>
              <a:t>activities he liked. </a:t>
            </a:r>
          </a:p>
        </p:txBody>
      </p:sp>
      <p:sp>
        <p:nvSpPr>
          <p:cNvPr id="5" name="TextBox 4">
            <a:extLst>
              <a:ext uri="{FF2B5EF4-FFF2-40B4-BE49-F238E27FC236}">
                <a16:creationId xmlns:a16="http://schemas.microsoft.com/office/drawing/2014/main" id="{2534C9BA-F28D-3798-44D8-2C4567281A0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B2B141B9-3451-9C4E-313B-6FF080D552C4}"/>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pic>
        <p:nvPicPr>
          <p:cNvPr id="7" name="Picture 6">
            <a:extLst>
              <a:ext uri="{FF2B5EF4-FFF2-40B4-BE49-F238E27FC236}">
                <a16:creationId xmlns:a16="http://schemas.microsoft.com/office/drawing/2014/main" id="{96FB00FF-D613-4C75-9ED2-961687BB0C65}"/>
              </a:ext>
            </a:extLst>
          </p:cNvPr>
          <p:cNvPicPr>
            <a:picLocks noChangeAspect="1"/>
          </p:cNvPicPr>
          <p:nvPr/>
        </p:nvPicPr>
        <p:blipFill>
          <a:blip r:embed="rId4"/>
          <a:stretch>
            <a:fillRect/>
          </a:stretch>
        </p:blipFill>
        <p:spPr>
          <a:xfrm>
            <a:off x="2881777" y="5053293"/>
            <a:ext cx="2386931" cy="1103783"/>
          </a:xfrm>
          <a:prstGeom prst="rect">
            <a:avLst/>
          </a:prstGeom>
        </p:spPr>
      </p:pic>
      <p:sp>
        <p:nvSpPr>
          <p:cNvPr id="8" name="Google Shape;406;p15">
            <a:extLst>
              <a:ext uri="{FF2B5EF4-FFF2-40B4-BE49-F238E27FC236}">
                <a16:creationId xmlns:a16="http://schemas.microsoft.com/office/drawing/2014/main" id="{175875B4-16F7-42B7-9521-87E648601F67}"/>
              </a:ext>
            </a:extLst>
          </p:cNvPr>
          <p:cNvSpPr/>
          <p:nvPr/>
        </p:nvSpPr>
        <p:spPr>
          <a:xfrm>
            <a:off x="3014061" y="5344477"/>
            <a:ext cx="21489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800" b="0" i="0" u="none" strike="noStrike" cap="none" dirty="0">
                <a:solidFill>
                  <a:schemeClr val="dk1"/>
                </a:solidFill>
                <a:latin typeface="Roboto" panose="02000000000000000000" pitchFamily="2" charset="0"/>
                <a:ea typeface="Roboto" panose="02000000000000000000" pitchFamily="2" charset="0"/>
                <a:sym typeface="Arial"/>
              </a:rPr>
              <a:t>Watch Daniel’s video </a:t>
            </a:r>
            <a:r>
              <a:rPr lang="en-GB" sz="1800" b="0" i="0" u="sng" strike="noStrike" cap="none" dirty="0">
                <a:solidFill>
                  <a:srgbClr val="FF0000"/>
                </a:solidFill>
                <a:latin typeface="Roboto" panose="02000000000000000000" pitchFamily="2" charset="0"/>
                <a:ea typeface="Roboto" panose="02000000000000000000" pitchFamily="2" charset="0"/>
                <a:sym typeface="Arial"/>
                <a:hlinkClick r:id="rId5">
                  <a:extLst>
                    <a:ext uri="{A12FA001-AC4F-418D-AE19-62706E023703}">
                      <ahyp:hlinkClr xmlns:ahyp="http://schemas.microsoft.com/office/drawing/2018/hyperlinkcolor" val="tx"/>
                    </a:ext>
                  </a:extLst>
                </a:hlinkClick>
              </a:rPr>
              <a:t>here</a:t>
            </a:r>
            <a:endParaRPr sz="1800" b="0" i="0" u="none" strike="noStrike" cap="none" dirty="0">
              <a:solidFill>
                <a:srgbClr val="FF0000"/>
              </a:solidFill>
              <a:latin typeface="Roboto" panose="02000000000000000000" pitchFamily="2" charset="0"/>
              <a:ea typeface="Roboto" panose="02000000000000000000" pitchFamily="2"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 name="Picture 2" descr="A cartoon chicken leg with legs and legs&#10;&#10;Description automatically generated">
            <a:extLst>
              <a:ext uri="{FF2B5EF4-FFF2-40B4-BE49-F238E27FC236}">
                <a16:creationId xmlns:a16="http://schemas.microsoft.com/office/drawing/2014/main" id="{BC63FF4D-E9A1-27FD-0092-6408023D7034}"/>
              </a:ext>
            </a:extLst>
          </p:cNvPr>
          <p:cNvPicPr>
            <a:picLocks noChangeAspect="1"/>
          </p:cNvPicPr>
          <p:nvPr/>
        </p:nvPicPr>
        <p:blipFill>
          <a:blip r:embed="rId3"/>
          <a:stretch>
            <a:fillRect/>
          </a:stretch>
        </p:blipFill>
        <p:spPr>
          <a:xfrm>
            <a:off x="0" y="-1"/>
            <a:ext cx="12192000" cy="6855479"/>
          </a:xfrm>
          <a:prstGeom prst="rect">
            <a:avLst/>
          </a:prstGeom>
        </p:spPr>
      </p:pic>
      <p:sp>
        <p:nvSpPr>
          <p:cNvPr id="4" name="TextBox 3">
            <a:extLst>
              <a:ext uri="{FF2B5EF4-FFF2-40B4-BE49-F238E27FC236}">
                <a16:creationId xmlns:a16="http://schemas.microsoft.com/office/drawing/2014/main" id="{0A442076-0384-85DB-0325-502E7149362F}"/>
              </a:ext>
            </a:extLst>
          </p:cNvPr>
          <p:cNvSpPr txBox="1"/>
          <p:nvPr/>
        </p:nvSpPr>
        <p:spPr>
          <a:xfrm>
            <a:off x="524435" y="470648"/>
            <a:ext cx="4484887" cy="2215991"/>
          </a:xfrm>
          <a:prstGeom prst="rect">
            <a:avLst/>
          </a:prstGeom>
          <a:noFill/>
        </p:spPr>
        <p:txBody>
          <a:bodyPr wrap="square" rtlCol="0">
            <a:spAutoFit/>
          </a:bodyPr>
          <a:lstStyle/>
          <a:p>
            <a:r>
              <a:rPr lang="en-US" sz="3200" dirty="0">
                <a:solidFill>
                  <a:schemeClr val="bg1"/>
                </a:solidFill>
                <a:latin typeface="Roboto Slab" pitchFamily="2" charset="0"/>
                <a:ea typeface="Roboto Slab" pitchFamily="2" charset="0"/>
              </a:rPr>
              <a:t>Activity 2: </a:t>
            </a:r>
          </a:p>
          <a:p>
            <a:r>
              <a:rPr lang="en-US" sz="3200" dirty="0">
                <a:solidFill>
                  <a:schemeClr val="bg1"/>
                </a:solidFill>
                <a:latin typeface="Roboto Slab" pitchFamily="2" charset="0"/>
                <a:ea typeface="Roboto Slab" pitchFamily="2" charset="0"/>
              </a:rPr>
              <a:t>‘Comparison activity’</a:t>
            </a:r>
            <a:br>
              <a:rPr lang="en-US" dirty="0"/>
            </a:br>
            <a:br>
              <a:rPr lang="en-US" dirty="0"/>
            </a:br>
            <a:r>
              <a:rPr lang="en-US" sz="2000" dirty="0">
                <a:solidFill>
                  <a:schemeClr val="bg1"/>
                </a:solidFill>
                <a:latin typeface="Roboto" panose="02000000000000000000" pitchFamily="2" charset="0"/>
                <a:ea typeface="Roboto" panose="02000000000000000000" pitchFamily="2" charset="0"/>
              </a:rPr>
              <a:t>In your groups - compare what </a:t>
            </a:r>
            <a:br>
              <a:rPr lang="en-US" sz="2000" dirty="0">
                <a:solidFill>
                  <a:schemeClr val="bg1"/>
                </a:solidFill>
                <a:latin typeface="Roboto" panose="02000000000000000000" pitchFamily="2" charset="0"/>
                <a:ea typeface="Roboto" panose="02000000000000000000" pitchFamily="2" charset="0"/>
              </a:rPr>
            </a:br>
            <a:r>
              <a:rPr lang="en-US" sz="2000" dirty="0">
                <a:solidFill>
                  <a:schemeClr val="bg1"/>
                </a:solidFill>
                <a:latin typeface="Roboto" panose="02000000000000000000" pitchFamily="2" charset="0"/>
                <a:ea typeface="Roboto" panose="02000000000000000000" pitchFamily="2" charset="0"/>
              </a:rPr>
              <a:t>life was like for Daniel before </a:t>
            </a:r>
            <a:br>
              <a:rPr lang="en-US" sz="2000" dirty="0">
                <a:solidFill>
                  <a:schemeClr val="bg1"/>
                </a:solidFill>
                <a:latin typeface="Roboto" panose="02000000000000000000" pitchFamily="2" charset="0"/>
                <a:ea typeface="Roboto" panose="02000000000000000000" pitchFamily="2" charset="0"/>
              </a:rPr>
            </a:br>
            <a:r>
              <a:rPr lang="en-US" sz="2000" dirty="0">
                <a:solidFill>
                  <a:schemeClr val="bg1"/>
                </a:solidFill>
                <a:latin typeface="Roboto" panose="02000000000000000000" pitchFamily="2" charset="0"/>
                <a:ea typeface="Roboto" panose="02000000000000000000" pitchFamily="2" charset="0"/>
              </a:rPr>
              <a:t>and after getting a new kidney. </a:t>
            </a:r>
          </a:p>
        </p:txBody>
      </p:sp>
      <p:sp>
        <p:nvSpPr>
          <p:cNvPr id="5" name="TextBox 4">
            <a:extLst>
              <a:ext uri="{FF2B5EF4-FFF2-40B4-BE49-F238E27FC236}">
                <a16:creationId xmlns:a16="http://schemas.microsoft.com/office/drawing/2014/main" id="{836D5EF7-602F-AD55-01D8-0E604E582FD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1DC66C40-FAF0-CD3B-FA53-6920CE8499DF}"/>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7" name="Picture 6" descr="A group of cartoon characters&#10;&#10;Description automatically generated">
            <a:extLst>
              <a:ext uri="{FF2B5EF4-FFF2-40B4-BE49-F238E27FC236}">
                <a16:creationId xmlns:a16="http://schemas.microsoft.com/office/drawing/2014/main" id="{40A84C77-B885-2BDD-71EE-EEC65D8C69CC}"/>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23E11DAF-6E0E-FA2F-E894-9C430BB7EBD3}"/>
              </a:ext>
            </a:extLst>
          </p:cNvPr>
          <p:cNvSpPr txBox="1"/>
          <p:nvPr/>
        </p:nvSpPr>
        <p:spPr>
          <a:xfrm>
            <a:off x="524435" y="470648"/>
            <a:ext cx="11143127" cy="584775"/>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What have we learned today?</a:t>
            </a:r>
          </a:p>
        </p:txBody>
      </p:sp>
      <p:sp>
        <p:nvSpPr>
          <p:cNvPr id="4" name="TextBox 3">
            <a:extLst>
              <a:ext uri="{FF2B5EF4-FFF2-40B4-BE49-F238E27FC236}">
                <a16:creationId xmlns:a16="http://schemas.microsoft.com/office/drawing/2014/main" id="{0775DE16-94DD-01FC-E8FE-3D1BDA89047C}"/>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B250C772-FDD2-B620-A953-9132F92DC505}"/>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2" name="TextBox 11">
            <a:extLst>
              <a:ext uri="{FF2B5EF4-FFF2-40B4-BE49-F238E27FC236}">
                <a16:creationId xmlns:a16="http://schemas.microsoft.com/office/drawing/2014/main" id="{8712FC17-086A-376F-6FA8-AB75E600E38D}"/>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13" name="TextBox 12">
            <a:extLst>
              <a:ext uri="{FF2B5EF4-FFF2-40B4-BE49-F238E27FC236}">
                <a16:creationId xmlns:a16="http://schemas.microsoft.com/office/drawing/2014/main" id="{42FB6EA1-02F3-E681-CB09-6D49293F670E}"/>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pic>
        <p:nvPicPr>
          <p:cNvPr id="14" name="Picture 13" descr="A cartoon character with legs and legs&#10;&#10;Description automatically generated">
            <a:extLst>
              <a:ext uri="{FF2B5EF4-FFF2-40B4-BE49-F238E27FC236}">
                <a16:creationId xmlns:a16="http://schemas.microsoft.com/office/drawing/2014/main" id="{78AEEEC6-C439-2197-8CCF-54FDAC9A0570}"/>
              </a:ext>
            </a:extLst>
          </p:cNvPr>
          <p:cNvPicPr>
            <a:picLocks noChangeAspect="1"/>
          </p:cNvPicPr>
          <p:nvPr/>
        </p:nvPicPr>
        <p:blipFill>
          <a:blip r:embed="rId3"/>
          <a:stretch>
            <a:fillRect/>
          </a:stretch>
        </p:blipFill>
        <p:spPr>
          <a:xfrm>
            <a:off x="0" y="0"/>
            <a:ext cx="12196484"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artoon characters&#10;&#10;Description automatically generated">
            <a:extLst>
              <a:ext uri="{FF2B5EF4-FFF2-40B4-BE49-F238E27FC236}">
                <a16:creationId xmlns:a16="http://schemas.microsoft.com/office/drawing/2014/main" id="{8A9E2E53-C756-D0DA-D226-2297A158281E}"/>
              </a:ext>
            </a:extLst>
          </p:cNvPr>
          <p:cNvPicPr>
            <a:picLocks noChangeAspect="1"/>
          </p:cNvPicPr>
          <p:nvPr/>
        </p:nvPicPr>
        <p:blipFill>
          <a:blip r:embed="rId3"/>
          <a:stretch>
            <a:fillRect/>
          </a:stretch>
        </p:blipFill>
        <p:spPr>
          <a:xfrm>
            <a:off x="-1" y="0"/>
            <a:ext cx="12196483" cy="6858000"/>
          </a:xfrm>
          <a:prstGeom prst="rect">
            <a:avLst/>
          </a:prstGeom>
        </p:spPr>
      </p:pic>
      <p:sp>
        <p:nvSpPr>
          <p:cNvPr id="4" name="Google Shape;97;p1">
            <a:extLst>
              <a:ext uri="{FF2B5EF4-FFF2-40B4-BE49-F238E27FC236}">
                <a16:creationId xmlns:a16="http://schemas.microsoft.com/office/drawing/2014/main" id="{CF7BAF39-7CAB-B1B9-3535-2EE8F433C08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2</a:t>
            </a:fld>
            <a:endParaRPr/>
          </a:p>
        </p:txBody>
      </p:sp>
      <p:pic>
        <p:nvPicPr>
          <p:cNvPr id="5" name="Google Shape;95;p1">
            <a:extLst>
              <a:ext uri="{FF2B5EF4-FFF2-40B4-BE49-F238E27FC236}">
                <a16:creationId xmlns:a16="http://schemas.microsoft.com/office/drawing/2014/main" id="{0354214B-17C0-3804-8565-72D48A0D5620}"/>
              </a:ext>
            </a:extLst>
          </p:cNvPr>
          <p:cNvPicPr preferRelativeResize="0"/>
          <p:nvPr/>
        </p:nvPicPr>
        <p:blipFill rotWithShape="1">
          <a:blip r:embed="rId4">
            <a:alphaModFix/>
          </a:blip>
          <a:srcRect l="18057" t="17509" r="9869" b="17199"/>
          <a:stretch/>
        </p:blipFill>
        <p:spPr>
          <a:xfrm>
            <a:off x="4158129" y="5653298"/>
            <a:ext cx="2021001" cy="475624"/>
          </a:xfrm>
          <a:prstGeom prst="rect">
            <a:avLst/>
          </a:prstGeom>
          <a:noFill/>
          <a:ln>
            <a:noFill/>
          </a:ln>
        </p:spPr>
      </p:pic>
      <p:pic>
        <p:nvPicPr>
          <p:cNvPr id="6" name="Google Shape;96;p1">
            <a:extLst>
              <a:ext uri="{FF2B5EF4-FFF2-40B4-BE49-F238E27FC236}">
                <a16:creationId xmlns:a16="http://schemas.microsoft.com/office/drawing/2014/main" id="{BA9D8590-9644-3E89-3ABF-2316A8D1A5DB}"/>
              </a:ext>
            </a:extLst>
          </p:cNvPr>
          <p:cNvPicPr preferRelativeResize="0"/>
          <p:nvPr/>
        </p:nvPicPr>
        <p:blipFill rotWithShape="1">
          <a:blip r:embed="rId5">
            <a:alphaModFix/>
          </a:blip>
          <a:srcRect/>
          <a:stretch/>
        </p:blipFill>
        <p:spPr>
          <a:xfrm>
            <a:off x="6263081" y="5708718"/>
            <a:ext cx="1634919" cy="429167"/>
          </a:xfrm>
          <a:prstGeom prst="rect">
            <a:avLst/>
          </a:prstGeom>
          <a:noFill/>
          <a:ln>
            <a:noFill/>
          </a:ln>
        </p:spPr>
      </p:pic>
      <p:sp>
        <p:nvSpPr>
          <p:cNvPr id="7" name="Google Shape;90;p1">
            <a:extLst>
              <a:ext uri="{FF2B5EF4-FFF2-40B4-BE49-F238E27FC236}">
                <a16:creationId xmlns:a16="http://schemas.microsoft.com/office/drawing/2014/main" id="{EE4C917E-9113-7486-0FA1-491716B8A04A}"/>
              </a:ext>
            </a:extLst>
          </p:cNvPr>
          <p:cNvSpPr txBox="1"/>
          <p:nvPr/>
        </p:nvSpPr>
        <p:spPr>
          <a:xfrm>
            <a:off x="2646221" y="4545849"/>
            <a:ext cx="693704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400"/>
              <a:buFont typeface="Arial"/>
              <a:buNone/>
            </a:pPr>
            <a:r>
              <a:rPr lang="en-GB" b="0" u="none" strike="noStrike" cap="none" dirty="0">
                <a:solidFill>
                  <a:srgbClr val="3474B6"/>
                </a:solidFill>
                <a:latin typeface="Roboto" panose="02000000000000000000" pitchFamily="2" charset="0"/>
                <a:ea typeface="Roboto" panose="02000000000000000000" pitchFamily="2" charset="0"/>
                <a:sym typeface="Arial"/>
              </a:rPr>
              <a:t>In this lesson pupils identify different organs and learn about their role in the human body, before exploring organ donation and how it can positively impact people’s lives.</a:t>
            </a:r>
            <a:endParaRPr b="0" u="none" strike="noStrike" cap="none" dirty="0">
              <a:solidFill>
                <a:srgbClr val="3474B6"/>
              </a:solidFill>
              <a:latin typeface="Roboto" panose="02000000000000000000" pitchFamily="2" charset="0"/>
              <a:ea typeface="Roboto" panose="02000000000000000000" pitchFamily="2" charset="0"/>
              <a:sym typeface="Arial"/>
            </a:endParaRPr>
          </a:p>
        </p:txBody>
      </p:sp>
      <p:sp>
        <p:nvSpPr>
          <p:cNvPr id="8" name="TextBox 7">
            <a:extLst>
              <a:ext uri="{FF2B5EF4-FFF2-40B4-BE49-F238E27FC236}">
                <a16:creationId xmlns:a16="http://schemas.microsoft.com/office/drawing/2014/main" id="{296AEBF6-C235-E637-9676-A4D6CE35670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9" name="TextBox 8">
            <a:extLst>
              <a:ext uri="{FF2B5EF4-FFF2-40B4-BE49-F238E27FC236}">
                <a16:creationId xmlns:a16="http://schemas.microsoft.com/office/drawing/2014/main" id="{9C536137-C16E-48DA-E51C-CF15E289D6E5}"/>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extLst>
      <p:ext uri="{BB962C8B-B14F-4D97-AF65-F5344CB8AC3E}">
        <p14:creationId xmlns:p14="http://schemas.microsoft.com/office/powerpoint/2010/main" val="988370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12" name="Picture 11" descr="A purple and white circle&#10;&#10;Description automatically generated with medium confidence">
            <a:extLst>
              <a:ext uri="{FF2B5EF4-FFF2-40B4-BE49-F238E27FC236}">
                <a16:creationId xmlns:a16="http://schemas.microsoft.com/office/drawing/2014/main" id="{F5A7F85E-4875-1B5B-5102-944CD8F41F18}"/>
              </a:ext>
            </a:extLst>
          </p:cNvPr>
          <p:cNvPicPr>
            <a:picLocks noChangeAspect="1"/>
          </p:cNvPicPr>
          <p:nvPr/>
        </p:nvPicPr>
        <p:blipFill>
          <a:blip r:embed="rId3"/>
          <a:stretch>
            <a:fillRect/>
          </a:stretch>
        </p:blipFill>
        <p:spPr>
          <a:xfrm>
            <a:off x="-1" y="0"/>
            <a:ext cx="12196483" cy="6858000"/>
          </a:xfrm>
          <a:prstGeom prst="rect">
            <a:avLst/>
          </a:prstGeom>
        </p:spPr>
      </p:pic>
      <p:sp>
        <p:nvSpPr>
          <p:cNvPr id="300" name="Google Shape;300;p25"/>
          <p:cNvSpPr txBox="1"/>
          <p:nvPr/>
        </p:nvSpPr>
        <p:spPr>
          <a:xfrm>
            <a:off x="2819565" y="6144240"/>
            <a:ext cx="1806930" cy="3003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306" name="Google Shape;306;p25"/>
          <p:cNvSpPr/>
          <p:nvPr/>
        </p:nvSpPr>
        <p:spPr>
          <a:xfrm>
            <a:off x="837237" y="5128640"/>
            <a:ext cx="1806900" cy="76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dirty="0">
                <a:solidFill>
                  <a:schemeClr val="bg1"/>
                </a:solidFill>
                <a:latin typeface="Roboto" panose="02000000000000000000" pitchFamily="2" charset="0"/>
                <a:ea typeface="Roboto" panose="02000000000000000000" pitchFamily="2" charset="0"/>
                <a:cs typeface="Calibri"/>
                <a:sym typeface="Calibri"/>
              </a:rPr>
              <a:t>Watch </a:t>
            </a:r>
            <a:r>
              <a:rPr lang="en-GB" sz="1900" b="0" i="0" u="none" strike="noStrike" cap="none" dirty="0" err="1">
                <a:solidFill>
                  <a:schemeClr val="bg1"/>
                </a:solidFill>
                <a:latin typeface="Roboto" panose="02000000000000000000" pitchFamily="2" charset="0"/>
                <a:ea typeface="Roboto" panose="02000000000000000000" pitchFamily="2" charset="0"/>
                <a:cs typeface="Calibri"/>
                <a:sym typeface="Calibri"/>
              </a:rPr>
              <a:t>Dáithí’s</a:t>
            </a:r>
            <a:r>
              <a:rPr lang="en-GB" sz="1900" b="0" i="0" u="none" strike="noStrike" cap="none" dirty="0">
                <a:solidFill>
                  <a:schemeClr val="bg1"/>
                </a:solidFill>
                <a:latin typeface="Roboto" panose="02000000000000000000" pitchFamily="2" charset="0"/>
                <a:ea typeface="Roboto" panose="02000000000000000000" pitchFamily="2" charset="0"/>
                <a:cs typeface="Calibri"/>
                <a:sym typeface="Calibri"/>
              </a:rPr>
              <a:t> video </a:t>
            </a:r>
            <a:r>
              <a:rPr lang="en-GB" sz="1900" b="0" i="0" u="sng" strike="noStrike" cap="none" dirty="0">
                <a:solidFill>
                  <a:srgbClr val="FF0000"/>
                </a:solidFill>
                <a:latin typeface="Roboto" panose="02000000000000000000" pitchFamily="2" charset="0"/>
                <a:ea typeface="Roboto" panose="02000000000000000000" pitchFamily="2" charset="0"/>
                <a:cs typeface="Calibri"/>
                <a:sym typeface="Calibri"/>
                <a:hlinkClick r:id="rId4">
                  <a:extLst>
                    <a:ext uri="{A12FA001-AC4F-418D-AE19-62706E023703}">
                      <ahyp:hlinkClr xmlns:ahyp="http://schemas.microsoft.com/office/drawing/2018/hyperlinkcolor" val="tx"/>
                    </a:ext>
                  </a:extLst>
                </a:hlinkClick>
              </a:rPr>
              <a:t>here</a:t>
            </a:r>
            <a:endParaRPr sz="2500" b="1" i="0" u="none" strike="noStrike" cap="none" dirty="0">
              <a:solidFill>
                <a:srgbClr val="FF0000"/>
              </a:solidFill>
              <a:latin typeface="Roboto" panose="02000000000000000000" pitchFamily="2" charset="0"/>
              <a:ea typeface="Roboto" panose="02000000000000000000" pitchFamily="2" charset="0"/>
              <a:cs typeface="Arial Narrow"/>
              <a:sym typeface="Arial Narrow"/>
            </a:endParaRPr>
          </a:p>
        </p:txBody>
      </p:sp>
      <p:sp>
        <p:nvSpPr>
          <p:cNvPr id="3" name="TextBox 2">
            <a:extLst>
              <a:ext uri="{FF2B5EF4-FFF2-40B4-BE49-F238E27FC236}">
                <a16:creationId xmlns:a16="http://schemas.microsoft.com/office/drawing/2014/main" id="{0276A5EB-1E07-1D83-D4C8-5CD12218EFBE}"/>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4" name="TextBox 3">
            <a:extLst>
              <a:ext uri="{FF2B5EF4-FFF2-40B4-BE49-F238E27FC236}">
                <a16:creationId xmlns:a16="http://schemas.microsoft.com/office/drawing/2014/main" id="{EFBEB87F-7414-22D4-44EA-93789990D8EA}"/>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pic>
        <p:nvPicPr>
          <p:cNvPr id="9" name="Google Shape;304;p25">
            <a:extLst>
              <a:ext uri="{FF2B5EF4-FFF2-40B4-BE49-F238E27FC236}">
                <a16:creationId xmlns:a16="http://schemas.microsoft.com/office/drawing/2014/main" id="{2C25CAEE-31CF-D7EC-0DBE-4AF939D577B0}"/>
              </a:ext>
            </a:extLst>
          </p:cNvPr>
          <p:cNvPicPr preferRelativeResize="0"/>
          <p:nvPr/>
        </p:nvPicPr>
        <p:blipFill>
          <a:blip r:embed="rId5">
            <a:alphaModFix/>
          </a:blip>
          <a:stretch>
            <a:fillRect/>
          </a:stretch>
        </p:blipFill>
        <p:spPr>
          <a:xfrm>
            <a:off x="7715001" y="470648"/>
            <a:ext cx="3952561" cy="5339628"/>
          </a:xfrm>
          <a:prstGeom prst="rect">
            <a:avLst/>
          </a:prstGeom>
          <a:noFill/>
          <a:ln>
            <a:noFill/>
          </a:ln>
        </p:spPr>
      </p:pic>
      <p:sp>
        <p:nvSpPr>
          <p:cNvPr id="10" name="Google Shape;303;p25">
            <a:extLst>
              <a:ext uri="{FF2B5EF4-FFF2-40B4-BE49-F238E27FC236}">
                <a16:creationId xmlns:a16="http://schemas.microsoft.com/office/drawing/2014/main" id="{180D694F-630D-61FE-BE4D-A0EFB10D55EF}"/>
              </a:ext>
            </a:extLst>
          </p:cNvPr>
          <p:cNvSpPr/>
          <p:nvPr/>
        </p:nvSpPr>
        <p:spPr>
          <a:xfrm>
            <a:off x="7902489" y="5171599"/>
            <a:ext cx="2133657" cy="47470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1" u="none" strike="noStrike" cap="none" dirty="0" err="1">
                <a:solidFill>
                  <a:srgbClr val="DDEAF6"/>
                </a:solidFill>
                <a:latin typeface="Roboto" panose="02000000000000000000" pitchFamily="2" charset="0"/>
                <a:ea typeface="Roboto" panose="02000000000000000000" pitchFamily="2" charset="0"/>
                <a:cs typeface="Comic Sans MS"/>
                <a:sym typeface="Comic Sans MS"/>
              </a:rPr>
              <a:t>Dáithí</a:t>
            </a:r>
            <a:r>
              <a:rPr lang="en-GB" sz="1000" b="0" i="1" u="none" strike="noStrike" cap="none" dirty="0">
                <a:solidFill>
                  <a:srgbClr val="DDEAF6"/>
                </a:solidFill>
                <a:latin typeface="Roboto" panose="02000000000000000000" pitchFamily="2" charset="0"/>
                <a:ea typeface="Roboto" panose="02000000000000000000" pitchFamily="2" charset="0"/>
                <a:cs typeface="Comic Sans MS"/>
                <a:sym typeface="Comic Sans MS"/>
              </a:rPr>
              <a:t> </a:t>
            </a:r>
            <a:r>
              <a:rPr lang="en-GB" sz="1000" i="1" dirty="0">
                <a:solidFill>
                  <a:srgbClr val="DDEAF6"/>
                </a:solidFill>
                <a:latin typeface="Roboto" panose="02000000000000000000" pitchFamily="2" charset="0"/>
                <a:ea typeface="Roboto" panose="02000000000000000000" pitchFamily="2" charset="0"/>
                <a:cs typeface="Comic Sans MS"/>
                <a:sym typeface="Comic Sans MS"/>
              </a:rPr>
              <a:t>beside a poster to help raise awareness of </a:t>
            </a:r>
            <a:r>
              <a:rPr lang="en-GB" sz="1000" i="1" dirty="0" err="1">
                <a:solidFill>
                  <a:srgbClr val="DDEAF6"/>
                </a:solidFill>
                <a:latin typeface="Roboto" panose="02000000000000000000" pitchFamily="2" charset="0"/>
                <a:ea typeface="Roboto" panose="02000000000000000000" pitchFamily="2" charset="0"/>
                <a:cs typeface="Comic Sans MS"/>
                <a:sym typeface="Comic Sans MS"/>
              </a:rPr>
              <a:t>Dáithí’s</a:t>
            </a:r>
            <a:r>
              <a:rPr lang="en-GB" sz="1000" i="1" dirty="0">
                <a:solidFill>
                  <a:srgbClr val="DDEAF6"/>
                </a:solidFill>
                <a:latin typeface="Roboto" panose="02000000000000000000" pitchFamily="2" charset="0"/>
                <a:ea typeface="Roboto" panose="02000000000000000000" pitchFamily="2" charset="0"/>
                <a:cs typeface="Comic Sans MS"/>
                <a:sym typeface="Comic Sans MS"/>
              </a:rPr>
              <a:t> Law</a:t>
            </a:r>
            <a:endParaRPr sz="1000" b="0" i="1" u="none" strike="noStrike" cap="none" dirty="0">
              <a:solidFill>
                <a:srgbClr val="DDEAF6"/>
              </a:solidFill>
              <a:latin typeface="Roboto" panose="02000000000000000000" pitchFamily="2" charset="0"/>
              <a:ea typeface="Roboto" panose="02000000000000000000" pitchFamily="2" charset="0"/>
              <a:cs typeface="Calibri"/>
              <a:sym typeface="Calibri"/>
            </a:endParaRPr>
          </a:p>
        </p:txBody>
      </p:sp>
      <p:sp>
        <p:nvSpPr>
          <p:cNvPr id="13" name="TextBox 12">
            <a:extLst>
              <a:ext uri="{FF2B5EF4-FFF2-40B4-BE49-F238E27FC236}">
                <a16:creationId xmlns:a16="http://schemas.microsoft.com/office/drawing/2014/main" id="{EDA3F035-1717-FEC7-5EA3-9048DA855B4A}"/>
              </a:ext>
            </a:extLst>
          </p:cNvPr>
          <p:cNvSpPr txBox="1"/>
          <p:nvPr/>
        </p:nvSpPr>
        <p:spPr>
          <a:xfrm>
            <a:off x="524435" y="470648"/>
            <a:ext cx="5571565" cy="3570208"/>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a:t>
            </a:r>
            <a:r>
              <a:rPr lang="en-US" sz="3200" dirty="0" err="1">
                <a:solidFill>
                  <a:srgbClr val="0070C0"/>
                </a:solidFill>
                <a:latin typeface="Roboto Slab" pitchFamily="2" charset="0"/>
                <a:ea typeface="Roboto Slab" pitchFamily="2" charset="0"/>
              </a:rPr>
              <a:t>Dáithí</a:t>
            </a:r>
            <a:br>
              <a:rPr lang="en-US" dirty="0"/>
            </a:br>
            <a:br>
              <a:rPr lang="en-US" dirty="0"/>
            </a:br>
            <a:r>
              <a:rPr lang="en-US" sz="2000" dirty="0" err="1">
                <a:latin typeface="Roboto" panose="02000000000000000000" pitchFamily="2" charset="0"/>
                <a:ea typeface="Roboto" panose="02000000000000000000" pitchFamily="2" charset="0"/>
              </a:rPr>
              <a:t>Dáithí</a:t>
            </a:r>
            <a:r>
              <a:rPr lang="en-US" sz="2000" dirty="0">
                <a:latin typeface="Roboto" panose="02000000000000000000" pitchFamily="2" charset="0"/>
                <a:ea typeface="Roboto" panose="02000000000000000000" pitchFamily="2" charset="0"/>
              </a:rPr>
              <a:t> Mac </a:t>
            </a:r>
            <a:r>
              <a:rPr lang="en-US" sz="2000" dirty="0" err="1">
                <a:latin typeface="Roboto" panose="02000000000000000000" pitchFamily="2" charset="0"/>
                <a:ea typeface="Roboto" panose="02000000000000000000" pitchFamily="2" charset="0"/>
              </a:rPr>
              <a:t>Gabhann</a:t>
            </a:r>
            <a:r>
              <a:rPr lang="en-US" sz="2000" dirty="0">
                <a:latin typeface="Roboto" panose="02000000000000000000" pitchFamily="2" charset="0"/>
                <a:ea typeface="Roboto" panose="02000000000000000000" pitchFamily="2" charset="0"/>
              </a:rPr>
              <a:t> was born with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a heart condition which means his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heart doesn’t work properly.</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This means, </a:t>
            </a:r>
            <a:r>
              <a:rPr lang="en-US" sz="2000" dirty="0" err="1">
                <a:latin typeface="Roboto" panose="02000000000000000000" pitchFamily="2" charset="0"/>
                <a:ea typeface="Roboto" panose="02000000000000000000" pitchFamily="2" charset="0"/>
              </a:rPr>
              <a:t>Dáithí</a:t>
            </a:r>
            <a:r>
              <a:rPr lang="en-US" sz="2000" dirty="0">
                <a:latin typeface="Roboto" panose="02000000000000000000" pitchFamily="2" charset="0"/>
                <a:ea typeface="Roboto" panose="02000000000000000000" pitchFamily="2" charset="0"/>
              </a:rPr>
              <a:t> needs a heart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transplant to help him feel better.</a:t>
            </a:r>
          </a:p>
          <a:p>
            <a:endParaRPr lang="en-US" sz="2000" dirty="0">
              <a:latin typeface="Roboto" panose="02000000000000000000" pitchFamily="2" charset="0"/>
              <a:ea typeface="Roboto" panose="02000000000000000000" pitchFamily="2" charset="0"/>
            </a:endParaRPr>
          </a:p>
          <a:p>
            <a:r>
              <a:rPr lang="en-US" sz="2000" dirty="0" err="1">
                <a:latin typeface="Roboto" panose="02000000000000000000" pitchFamily="2" charset="0"/>
                <a:ea typeface="Roboto" panose="02000000000000000000" pitchFamily="2" charset="0"/>
              </a:rPr>
              <a:t>Dáithí</a:t>
            </a:r>
            <a:r>
              <a:rPr lang="en-US" sz="2000" dirty="0">
                <a:latin typeface="Roboto" panose="02000000000000000000" pitchFamily="2" charset="0"/>
                <a:ea typeface="Roboto" panose="02000000000000000000" pitchFamily="2" charset="0"/>
              </a:rPr>
              <a:t> has been waiting for the gift </a:t>
            </a:r>
          </a:p>
          <a:p>
            <a:r>
              <a:rPr lang="en-US" sz="2000" dirty="0">
                <a:latin typeface="Roboto" panose="02000000000000000000" pitchFamily="2" charset="0"/>
                <a:ea typeface="Roboto" panose="02000000000000000000" pitchFamily="2" charset="0"/>
              </a:rPr>
              <a:t>of a new heart for nearly his whole life.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6" name="Picture 5" descr="A purple and white text&#10;&#10;Description automatically generated">
            <a:extLst>
              <a:ext uri="{FF2B5EF4-FFF2-40B4-BE49-F238E27FC236}">
                <a16:creationId xmlns:a16="http://schemas.microsoft.com/office/drawing/2014/main" id="{5B123CB5-100D-0117-2EBF-AD05F4AE93EA}"/>
              </a:ext>
            </a:extLst>
          </p:cNvPr>
          <p:cNvPicPr>
            <a:picLocks noChangeAspect="1"/>
          </p:cNvPicPr>
          <p:nvPr/>
        </p:nvPicPr>
        <p:blipFill>
          <a:blip r:embed="rId3"/>
          <a:stretch>
            <a:fillRect/>
          </a:stretch>
        </p:blipFill>
        <p:spPr>
          <a:xfrm>
            <a:off x="-1" y="0"/>
            <a:ext cx="12196483" cy="6858000"/>
          </a:xfrm>
          <a:prstGeom prst="rect">
            <a:avLst/>
          </a:prstGeom>
        </p:spPr>
      </p:pic>
      <p:sp>
        <p:nvSpPr>
          <p:cNvPr id="314" name="Google Shape;314;g1bb163175c3_0_0"/>
          <p:cNvSpPr txBox="1"/>
          <p:nvPr/>
        </p:nvSpPr>
        <p:spPr>
          <a:xfrm>
            <a:off x="2819565" y="6144240"/>
            <a:ext cx="1806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318" name="Google Shape;318;g1bb163175c3_0_0" descr="A picture containing person, outdoor, person  Description automatically generated"/>
          <p:cNvPicPr preferRelativeResize="0"/>
          <p:nvPr/>
        </p:nvPicPr>
        <p:blipFill rotWithShape="1">
          <a:blip r:embed="rId4">
            <a:alphaModFix/>
          </a:blip>
          <a:srcRect/>
          <a:stretch/>
        </p:blipFill>
        <p:spPr>
          <a:xfrm>
            <a:off x="5579652" y="470648"/>
            <a:ext cx="6087913" cy="4053876"/>
          </a:xfrm>
          <a:prstGeom prst="rect">
            <a:avLst/>
          </a:prstGeom>
          <a:noFill/>
          <a:ln>
            <a:noFill/>
          </a:ln>
        </p:spPr>
      </p:pic>
      <p:sp>
        <p:nvSpPr>
          <p:cNvPr id="2" name="TextBox 1">
            <a:extLst>
              <a:ext uri="{FF2B5EF4-FFF2-40B4-BE49-F238E27FC236}">
                <a16:creationId xmlns:a16="http://schemas.microsoft.com/office/drawing/2014/main" id="{FDF9FBE4-AD2E-DBAB-8052-CB2DE0A9C491}"/>
              </a:ext>
            </a:extLst>
          </p:cNvPr>
          <p:cNvSpPr txBox="1"/>
          <p:nvPr/>
        </p:nvSpPr>
        <p:spPr>
          <a:xfrm>
            <a:off x="524435" y="470648"/>
            <a:ext cx="5571565" cy="3877985"/>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What is </a:t>
            </a:r>
            <a:r>
              <a:rPr lang="en-US" sz="3200" dirty="0" err="1">
                <a:solidFill>
                  <a:srgbClr val="0070C0"/>
                </a:solidFill>
                <a:latin typeface="Roboto Slab" pitchFamily="2" charset="0"/>
                <a:ea typeface="Roboto Slab" pitchFamily="2" charset="0"/>
              </a:rPr>
              <a:t>Dáithí’s</a:t>
            </a:r>
            <a:r>
              <a:rPr lang="en-US" sz="3200" dirty="0">
                <a:solidFill>
                  <a:srgbClr val="0070C0"/>
                </a:solidFill>
                <a:latin typeface="Roboto Slab" pitchFamily="2" charset="0"/>
                <a:ea typeface="Roboto Slab" pitchFamily="2" charset="0"/>
              </a:rPr>
              <a:t> Law?</a:t>
            </a:r>
            <a:br>
              <a:rPr lang="en-US" dirty="0"/>
            </a:br>
            <a:br>
              <a:rPr lang="en-US" dirty="0"/>
            </a:br>
            <a:r>
              <a:rPr lang="en-US" sz="2000" dirty="0">
                <a:latin typeface="Roboto" panose="02000000000000000000" pitchFamily="2" charset="0"/>
                <a:ea typeface="Roboto" panose="02000000000000000000" pitchFamily="2" charset="0"/>
              </a:rPr>
              <a:t>‘</a:t>
            </a:r>
            <a:r>
              <a:rPr lang="en-US" sz="2000" dirty="0" err="1">
                <a:latin typeface="Roboto" panose="02000000000000000000" pitchFamily="2" charset="0"/>
                <a:ea typeface="Roboto" panose="02000000000000000000" pitchFamily="2" charset="0"/>
              </a:rPr>
              <a:t>Dáithí's</a:t>
            </a:r>
            <a:r>
              <a:rPr lang="en-US" sz="2000" dirty="0">
                <a:latin typeface="Roboto" panose="02000000000000000000" pitchFamily="2" charset="0"/>
                <a:ea typeface="Roboto" panose="02000000000000000000" pitchFamily="2" charset="0"/>
              </a:rPr>
              <a:t> Law’ is named after 6-year-old </a:t>
            </a:r>
          </a:p>
          <a:p>
            <a:r>
              <a:rPr lang="en-US" sz="2000" dirty="0">
                <a:latin typeface="Roboto" panose="02000000000000000000" pitchFamily="2" charset="0"/>
                <a:ea typeface="Roboto" panose="02000000000000000000" pitchFamily="2" charset="0"/>
              </a:rPr>
              <a:t>organ donation campaigner </a:t>
            </a:r>
            <a:r>
              <a:rPr lang="en-US" sz="2000" dirty="0" err="1">
                <a:latin typeface="Roboto" panose="02000000000000000000" pitchFamily="2" charset="0"/>
                <a:ea typeface="Roboto" panose="02000000000000000000" pitchFamily="2" charset="0"/>
              </a:rPr>
              <a:t>Dáithí</a:t>
            </a:r>
            <a:r>
              <a:rPr lang="en-US" sz="2000" dirty="0">
                <a:latin typeface="Roboto" panose="02000000000000000000" pitchFamily="2" charset="0"/>
                <a:ea typeface="Roboto" panose="02000000000000000000" pitchFamily="2" charset="0"/>
              </a:rPr>
              <a:t> Mac </a:t>
            </a:r>
            <a:r>
              <a:rPr lang="en-US" sz="2000" dirty="0" err="1">
                <a:latin typeface="Roboto" panose="02000000000000000000" pitchFamily="2" charset="0"/>
                <a:ea typeface="Roboto" panose="02000000000000000000" pitchFamily="2" charset="0"/>
              </a:rPr>
              <a:t>Gabhann</a:t>
            </a:r>
            <a:r>
              <a:rPr lang="en-US" sz="2000" dirty="0">
                <a:latin typeface="Roboto" panose="02000000000000000000" pitchFamily="2" charset="0"/>
                <a:ea typeface="Roboto" panose="02000000000000000000" pitchFamily="2" charset="0"/>
              </a:rPr>
              <a:t>, who has been waiting for </a:t>
            </a:r>
          </a:p>
          <a:p>
            <a:r>
              <a:rPr lang="en-US" sz="2000" dirty="0">
                <a:latin typeface="Roboto" panose="02000000000000000000" pitchFamily="2" charset="0"/>
                <a:ea typeface="Roboto" panose="02000000000000000000" pitchFamily="2" charset="0"/>
              </a:rPr>
              <a:t>the gift of a new heart since he was one.</a:t>
            </a:r>
          </a:p>
          <a:p>
            <a:r>
              <a:rPr lang="en-US" sz="2000" dirty="0">
                <a:latin typeface="Roboto" panose="02000000000000000000" pitchFamily="2" charset="0"/>
                <a:ea typeface="Roboto" panose="02000000000000000000" pitchFamily="2" charset="0"/>
              </a:rPr>
              <a:t> </a:t>
            </a:r>
          </a:p>
          <a:p>
            <a:r>
              <a:rPr lang="en-US" sz="2000" dirty="0">
                <a:latin typeface="Roboto" panose="02000000000000000000" pitchFamily="2" charset="0"/>
                <a:ea typeface="Roboto" panose="02000000000000000000" pitchFamily="2" charset="0"/>
              </a:rPr>
              <a:t>The new law changed the system </a:t>
            </a:r>
          </a:p>
          <a:p>
            <a:r>
              <a:rPr lang="en-US" sz="2000" dirty="0">
                <a:latin typeface="Roboto" panose="02000000000000000000" pitchFamily="2" charset="0"/>
                <a:ea typeface="Roboto" panose="02000000000000000000" pitchFamily="2" charset="0"/>
              </a:rPr>
              <a:t>of organ donation in Northern Ireland </a:t>
            </a:r>
          </a:p>
          <a:p>
            <a:r>
              <a:rPr lang="en-US" sz="2000" dirty="0">
                <a:latin typeface="Roboto" panose="02000000000000000000" pitchFamily="2" charset="0"/>
                <a:ea typeface="Roboto" panose="02000000000000000000" pitchFamily="2" charset="0"/>
              </a:rPr>
              <a:t>to an opt-out system. This means </a:t>
            </a:r>
          </a:p>
          <a:p>
            <a:r>
              <a:rPr lang="en-US" sz="2000" dirty="0">
                <a:latin typeface="Roboto" panose="02000000000000000000" pitchFamily="2" charset="0"/>
                <a:ea typeface="Roboto" panose="02000000000000000000" pitchFamily="2" charset="0"/>
              </a:rPr>
              <a:t>everyone is presumed to be an </a:t>
            </a:r>
          </a:p>
          <a:p>
            <a:r>
              <a:rPr lang="en-US" sz="2000" dirty="0">
                <a:latin typeface="Roboto" panose="02000000000000000000" pitchFamily="2" charset="0"/>
                <a:ea typeface="Roboto" panose="02000000000000000000" pitchFamily="2" charset="0"/>
              </a:rPr>
              <a:t>organ donor unless they opt out.</a:t>
            </a:r>
          </a:p>
        </p:txBody>
      </p:sp>
      <p:sp>
        <p:nvSpPr>
          <p:cNvPr id="3" name="TextBox 2">
            <a:extLst>
              <a:ext uri="{FF2B5EF4-FFF2-40B4-BE49-F238E27FC236}">
                <a16:creationId xmlns:a16="http://schemas.microsoft.com/office/drawing/2014/main" id="{7BD80B01-810C-ED6C-82E7-BBB053181564}"/>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4" name="TextBox 3">
            <a:extLst>
              <a:ext uri="{FF2B5EF4-FFF2-40B4-BE49-F238E27FC236}">
                <a16:creationId xmlns:a16="http://schemas.microsoft.com/office/drawing/2014/main" id="{ED1761D3-2510-7836-16E1-AEDE011089B3}"/>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
        <p:nvSpPr>
          <p:cNvPr id="5" name="Google Shape;317;g1bb163175c3_0_0">
            <a:extLst>
              <a:ext uri="{FF2B5EF4-FFF2-40B4-BE49-F238E27FC236}">
                <a16:creationId xmlns:a16="http://schemas.microsoft.com/office/drawing/2014/main" id="{A6181051-9AD2-D656-0035-DC1AE56EB522}"/>
              </a:ext>
            </a:extLst>
          </p:cNvPr>
          <p:cNvSpPr/>
          <p:nvPr/>
        </p:nvSpPr>
        <p:spPr>
          <a:xfrm>
            <a:off x="5686266" y="597787"/>
            <a:ext cx="1937406" cy="4134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1" u="none" strike="noStrike" cap="none" dirty="0" err="1">
                <a:solidFill>
                  <a:srgbClr val="DDEAF6"/>
                </a:solidFill>
                <a:latin typeface="Roboto" panose="02000000000000000000" pitchFamily="2" charset="0"/>
                <a:ea typeface="Roboto" panose="02000000000000000000" pitchFamily="2" charset="0"/>
                <a:cs typeface="Comic Sans MS"/>
                <a:sym typeface="Comic Sans MS"/>
              </a:rPr>
              <a:t>Dáithí</a:t>
            </a:r>
            <a:r>
              <a:rPr lang="en-GB" sz="1000" b="0" i="1" u="none" strike="noStrike" cap="none" dirty="0">
                <a:solidFill>
                  <a:srgbClr val="DDEAF6"/>
                </a:solidFill>
                <a:latin typeface="Roboto" panose="02000000000000000000" pitchFamily="2" charset="0"/>
                <a:ea typeface="Roboto" panose="02000000000000000000" pitchFamily="2" charset="0"/>
                <a:cs typeface="Comic Sans MS"/>
                <a:sym typeface="Comic Sans MS"/>
              </a:rPr>
              <a:t> and his Grandad with NI Health Minister Robin Swann</a:t>
            </a:r>
            <a:endParaRPr sz="1000" b="0" i="1" u="none" strike="noStrike" cap="none" dirty="0">
              <a:solidFill>
                <a:srgbClr val="DDEAF6"/>
              </a:solidFill>
              <a:latin typeface="Roboto" panose="02000000000000000000" pitchFamily="2" charset="0"/>
              <a:ea typeface="Roboto" panose="02000000000000000000" pitchFamily="2" charset="0"/>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2" name="Picture 1" descr="A logo for a charity&#10;&#10;Description automatically generated">
            <a:extLst>
              <a:ext uri="{FF2B5EF4-FFF2-40B4-BE49-F238E27FC236}">
                <a16:creationId xmlns:a16="http://schemas.microsoft.com/office/drawing/2014/main" id="{20D25C92-FD88-CDD6-A64B-EE8B4D0FEEED}"/>
              </a:ext>
            </a:extLst>
          </p:cNvPr>
          <p:cNvPicPr>
            <a:picLocks noChangeAspect="1"/>
          </p:cNvPicPr>
          <p:nvPr/>
        </p:nvPicPr>
        <p:blipFill>
          <a:blip r:embed="rId3"/>
          <a:stretch>
            <a:fillRect/>
          </a:stretch>
        </p:blipFill>
        <p:spPr>
          <a:xfrm>
            <a:off x="-1" y="0"/>
            <a:ext cx="12196483" cy="6858000"/>
          </a:xfrm>
          <a:prstGeom prst="rect">
            <a:avLst/>
          </a:prstGeom>
        </p:spPr>
      </p:pic>
      <p:sp>
        <p:nvSpPr>
          <p:cNvPr id="3" name="TextBox 2">
            <a:extLst>
              <a:ext uri="{FF2B5EF4-FFF2-40B4-BE49-F238E27FC236}">
                <a16:creationId xmlns:a16="http://schemas.microsoft.com/office/drawing/2014/main" id="{183E26C5-397C-C45F-5CD6-21ADEBF62F42}"/>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4" name="TextBox 3">
            <a:extLst>
              <a:ext uri="{FF2B5EF4-FFF2-40B4-BE49-F238E27FC236}">
                <a16:creationId xmlns:a16="http://schemas.microsoft.com/office/drawing/2014/main" id="{D5EB84DE-1F48-B8BD-B856-5ECBE636F520}"/>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
        <p:nvSpPr>
          <p:cNvPr id="5" name="TextBox 4">
            <a:extLst>
              <a:ext uri="{FF2B5EF4-FFF2-40B4-BE49-F238E27FC236}">
                <a16:creationId xmlns:a16="http://schemas.microsoft.com/office/drawing/2014/main" id="{6CFFCCCF-641F-73AF-9B04-BF66A879B8C5}"/>
              </a:ext>
            </a:extLst>
          </p:cNvPr>
          <p:cNvSpPr txBox="1"/>
          <p:nvPr/>
        </p:nvSpPr>
        <p:spPr>
          <a:xfrm>
            <a:off x="524435" y="470648"/>
            <a:ext cx="5571565" cy="2954655"/>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What is organ donation?</a:t>
            </a:r>
            <a:br>
              <a:rPr lang="en-US" dirty="0"/>
            </a:br>
            <a:br>
              <a:rPr lang="en-US" dirty="0"/>
            </a:br>
            <a:r>
              <a:rPr lang="en-US" sz="2000" dirty="0">
                <a:latin typeface="Roboto" panose="02000000000000000000" pitchFamily="2" charset="0"/>
                <a:ea typeface="Roboto" panose="02000000000000000000" pitchFamily="2" charset="0"/>
              </a:rPr>
              <a:t>This means that if a person’s mighty organs </a:t>
            </a:r>
          </a:p>
          <a:p>
            <a:r>
              <a:rPr lang="en-US" sz="2000" dirty="0">
                <a:latin typeface="Roboto" panose="02000000000000000000" pitchFamily="2" charset="0"/>
                <a:ea typeface="Roboto" panose="02000000000000000000" pitchFamily="2" charset="0"/>
              </a:rPr>
              <a:t>stop working or aren’t working well, doctors</a:t>
            </a:r>
          </a:p>
          <a:p>
            <a:r>
              <a:rPr lang="en-US" sz="2000" dirty="0">
                <a:latin typeface="Roboto" panose="02000000000000000000" pitchFamily="2" charset="0"/>
                <a:ea typeface="Roboto" panose="02000000000000000000" pitchFamily="2" charset="0"/>
              </a:rPr>
              <a:t>can replace them with new ones from </a:t>
            </a:r>
          </a:p>
          <a:p>
            <a:r>
              <a:rPr lang="en-US" sz="2000" dirty="0">
                <a:latin typeface="Roboto" panose="02000000000000000000" pitchFamily="2" charset="0"/>
                <a:ea typeface="Roboto" panose="02000000000000000000" pitchFamily="2" charset="0"/>
              </a:rPr>
              <a:t>another person (called an organ donor).</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The operation that makes this possible is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called an organ transplant.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6" name="Picture 5" descr="Cartoon characters of human organs&#10;&#10;Description automatically generated">
            <a:extLst>
              <a:ext uri="{FF2B5EF4-FFF2-40B4-BE49-F238E27FC236}">
                <a16:creationId xmlns:a16="http://schemas.microsoft.com/office/drawing/2014/main" id="{43D83A00-94B1-985B-E6E5-DAB93838E8D8}"/>
              </a:ext>
            </a:extLst>
          </p:cNvPr>
          <p:cNvPicPr>
            <a:picLocks noChangeAspect="1"/>
          </p:cNvPicPr>
          <p:nvPr/>
        </p:nvPicPr>
        <p:blipFill>
          <a:blip r:embed="rId3"/>
          <a:stretch>
            <a:fillRect/>
          </a:stretch>
        </p:blipFill>
        <p:spPr>
          <a:xfrm>
            <a:off x="-1" y="0"/>
            <a:ext cx="12196483" cy="6858000"/>
          </a:xfrm>
          <a:prstGeom prst="rect">
            <a:avLst/>
          </a:prstGeom>
        </p:spPr>
      </p:pic>
      <p:sp>
        <p:nvSpPr>
          <p:cNvPr id="7" name="TextBox 6">
            <a:extLst>
              <a:ext uri="{FF2B5EF4-FFF2-40B4-BE49-F238E27FC236}">
                <a16:creationId xmlns:a16="http://schemas.microsoft.com/office/drawing/2014/main" id="{FA1A733F-8FFE-B12D-DA5A-B6181AB1DFA8}"/>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8" name="TextBox 7">
            <a:extLst>
              <a:ext uri="{FF2B5EF4-FFF2-40B4-BE49-F238E27FC236}">
                <a16:creationId xmlns:a16="http://schemas.microsoft.com/office/drawing/2014/main" id="{E6611F11-13ED-9536-EF85-3053103AE667}"/>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
        <p:nvSpPr>
          <p:cNvPr id="9" name="TextBox 8">
            <a:extLst>
              <a:ext uri="{FF2B5EF4-FFF2-40B4-BE49-F238E27FC236}">
                <a16:creationId xmlns:a16="http://schemas.microsoft.com/office/drawing/2014/main" id="{EF4C9165-44B6-3E61-00E9-1ADA4091E7E7}"/>
              </a:ext>
            </a:extLst>
          </p:cNvPr>
          <p:cNvSpPr txBox="1"/>
          <p:nvPr/>
        </p:nvSpPr>
        <p:spPr>
          <a:xfrm>
            <a:off x="524435" y="470648"/>
            <a:ext cx="5571565" cy="2339102"/>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What is a Living Donor?</a:t>
            </a:r>
            <a:br>
              <a:rPr lang="en-US" dirty="0"/>
            </a:br>
            <a:br>
              <a:rPr lang="en-US" dirty="0"/>
            </a:br>
            <a:r>
              <a:rPr lang="en-US" sz="2000" dirty="0">
                <a:latin typeface="Roboto" panose="02000000000000000000" pitchFamily="2" charset="0"/>
                <a:ea typeface="Roboto" panose="02000000000000000000" pitchFamily="2" charset="0"/>
              </a:rPr>
              <a:t>A living donor is usually a grown-up and often </a:t>
            </a:r>
          </a:p>
          <a:p>
            <a:r>
              <a:rPr lang="en-US" sz="2000" dirty="0">
                <a:latin typeface="Roboto" panose="02000000000000000000" pitchFamily="2" charset="0"/>
                <a:ea typeface="Roboto" panose="02000000000000000000" pitchFamily="2" charset="0"/>
              </a:rPr>
              <a:t>a family member, who shares a healthy part of their body with someone who is sick to help them get better. </a:t>
            </a:r>
          </a:p>
          <a:p>
            <a:endParaRPr lang="en-US" sz="2000" dirty="0">
              <a:latin typeface="Roboto" panose="02000000000000000000" pitchFamily="2" charset="0"/>
              <a:ea typeface="Roboto" panose="02000000000000000000"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2" name="Picture 1" descr="A group of cartoon characters&#10;&#10;Description automatically generated">
            <a:extLst>
              <a:ext uri="{FF2B5EF4-FFF2-40B4-BE49-F238E27FC236}">
                <a16:creationId xmlns:a16="http://schemas.microsoft.com/office/drawing/2014/main" id="{60A23B2B-97CD-D33E-3A2D-D1774DD6D412}"/>
              </a:ext>
            </a:extLst>
          </p:cNvPr>
          <p:cNvPicPr>
            <a:picLocks noChangeAspect="1"/>
          </p:cNvPicPr>
          <p:nvPr/>
        </p:nvPicPr>
        <p:blipFill>
          <a:blip r:embed="rId3"/>
          <a:stretch>
            <a:fillRect/>
          </a:stretch>
        </p:blipFill>
        <p:spPr>
          <a:xfrm>
            <a:off x="-1" y="0"/>
            <a:ext cx="12196483" cy="6858000"/>
          </a:xfrm>
          <a:prstGeom prst="rect">
            <a:avLst/>
          </a:prstGeom>
        </p:spPr>
      </p:pic>
      <p:sp>
        <p:nvSpPr>
          <p:cNvPr id="3" name="TextBox 2">
            <a:extLst>
              <a:ext uri="{FF2B5EF4-FFF2-40B4-BE49-F238E27FC236}">
                <a16:creationId xmlns:a16="http://schemas.microsoft.com/office/drawing/2014/main" id="{666F6CF0-A05C-3CB0-A5B8-382F5EDECA1F}"/>
              </a:ext>
            </a:extLst>
          </p:cNvPr>
          <p:cNvSpPr txBox="1"/>
          <p:nvPr/>
        </p:nvSpPr>
        <p:spPr>
          <a:xfrm>
            <a:off x="524435" y="470648"/>
            <a:ext cx="11143127" cy="584775"/>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Which organs might be donated by a living donor?</a:t>
            </a:r>
          </a:p>
        </p:txBody>
      </p:sp>
      <p:sp>
        <p:nvSpPr>
          <p:cNvPr id="4" name="TextBox 3">
            <a:extLst>
              <a:ext uri="{FF2B5EF4-FFF2-40B4-BE49-F238E27FC236}">
                <a16:creationId xmlns:a16="http://schemas.microsoft.com/office/drawing/2014/main" id="{45C11861-1139-AEC2-F80A-C4356F91718A}"/>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1AF1A3F2-EA54-3F65-C24B-D5C376540E29}"/>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6" name="Picture 5" descr="A group of cartoon characters&#10;&#10;Description automatically generated">
            <a:extLst>
              <a:ext uri="{FF2B5EF4-FFF2-40B4-BE49-F238E27FC236}">
                <a16:creationId xmlns:a16="http://schemas.microsoft.com/office/drawing/2014/main" id="{5C9C4E3F-FBD5-F6EC-67C7-B4AF5FD9536F}"/>
              </a:ext>
            </a:extLst>
          </p:cNvPr>
          <p:cNvPicPr>
            <a:picLocks noChangeAspect="1"/>
          </p:cNvPicPr>
          <p:nvPr/>
        </p:nvPicPr>
        <p:blipFill>
          <a:blip r:embed="rId3"/>
          <a:stretch>
            <a:fillRect/>
          </a:stretch>
        </p:blipFill>
        <p:spPr>
          <a:xfrm>
            <a:off x="-1" y="0"/>
            <a:ext cx="12196483" cy="6858000"/>
          </a:xfrm>
          <a:prstGeom prst="rect">
            <a:avLst/>
          </a:prstGeom>
        </p:spPr>
      </p:pic>
      <p:sp>
        <p:nvSpPr>
          <p:cNvPr id="7" name="TextBox 6">
            <a:extLst>
              <a:ext uri="{FF2B5EF4-FFF2-40B4-BE49-F238E27FC236}">
                <a16:creationId xmlns:a16="http://schemas.microsoft.com/office/drawing/2014/main" id="{7C359DBD-F0B2-6BF1-9E53-285A2A403A6D}"/>
              </a:ext>
            </a:extLst>
          </p:cNvPr>
          <p:cNvSpPr txBox="1"/>
          <p:nvPr/>
        </p:nvSpPr>
        <p:spPr>
          <a:xfrm>
            <a:off x="524435" y="470648"/>
            <a:ext cx="11143127" cy="584775"/>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Which organs might be donated by a living donor?</a:t>
            </a:r>
          </a:p>
        </p:txBody>
      </p:sp>
      <p:sp>
        <p:nvSpPr>
          <p:cNvPr id="8" name="TextBox 7">
            <a:extLst>
              <a:ext uri="{FF2B5EF4-FFF2-40B4-BE49-F238E27FC236}">
                <a16:creationId xmlns:a16="http://schemas.microsoft.com/office/drawing/2014/main" id="{A891B957-7EA8-A85C-FB82-EADE9BE341EB}"/>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9" name="TextBox 8">
            <a:extLst>
              <a:ext uri="{FF2B5EF4-FFF2-40B4-BE49-F238E27FC236}">
                <a16:creationId xmlns:a16="http://schemas.microsoft.com/office/drawing/2014/main" id="{C15114EA-819E-A93E-71BC-81FC550FD8F3}"/>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Tree>
    <p:extLst>
      <p:ext uri="{BB962C8B-B14F-4D97-AF65-F5344CB8AC3E}">
        <p14:creationId xmlns:p14="http://schemas.microsoft.com/office/powerpoint/2010/main" val="153964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descr="Cartoon of two human organs&#10;&#10;Description automatically generated">
            <a:extLst>
              <a:ext uri="{FF2B5EF4-FFF2-40B4-BE49-F238E27FC236}">
                <a16:creationId xmlns:a16="http://schemas.microsoft.com/office/drawing/2014/main" id="{3B9FBD2B-D2BF-C53D-70E4-DF6911CAA5E9}"/>
              </a:ext>
            </a:extLst>
          </p:cNvPr>
          <p:cNvPicPr>
            <a:picLocks noChangeAspect="1"/>
          </p:cNvPicPr>
          <p:nvPr/>
        </p:nvPicPr>
        <p:blipFill>
          <a:blip r:embed="rId3"/>
          <a:stretch>
            <a:fillRect/>
          </a:stretch>
        </p:blipFill>
        <p:spPr>
          <a:xfrm>
            <a:off x="-1" y="0"/>
            <a:ext cx="12196483" cy="6858000"/>
          </a:xfrm>
          <a:prstGeom prst="rect">
            <a:avLst/>
          </a:prstGeom>
        </p:spPr>
      </p:pic>
      <p:sp>
        <p:nvSpPr>
          <p:cNvPr id="7" name="TextBox 6">
            <a:extLst>
              <a:ext uri="{FF2B5EF4-FFF2-40B4-BE49-F238E27FC236}">
                <a16:creationId xmlns:a16="http://schemas.microsoft.com/office/drawing/2014/main" id="{29D3E31F-6525-D110-DC9F-AAEF32AF5D0B}"/>
              </a:ext>
            </a:extLst>
          </p:cNvPr>
          <p:cNvSpPr txBox="1"/>
          <p:nvPr/>
        </p:nvSpPr>
        <p:spPr>
          <a:xfrm>
            <a:off x="524434" y="470648"/>
            <a:ext cx="5571565" cy="3600986"/>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Questions to think about</a:t>
            </a:r>
            <a:br>
              <a:rPr lang="en-US" dirty="0"/>
            </a:br>
            <a:br>
              <a:rPr lang="en-US" dirty="0"/>
            </a:br>
            <a:endParaRPr lang="en-US" dirty="0"/>
          </a:p>
          <a:p>
            <a:endParaRPr lang="en-US" dirty="0"/>
          </a:p>
          <a:p>
            <a:r>
              <a:rPr lang="en-US" sz="2200" dirty="0">
                <a:latin typeface="Roboto" panose="02000000000000000000" pitchFamily="2" charset="0"/>
                <a:ea typeface="Roboto" panose="02000000000000000000" pitchFamily="2" charset="0"/>
              </a:rPr>
              <a:t>Why might someone choose to donate their organs?</a:t>
            </a:r>
          </a:p>
          <a:p>
            <a:endParaRPr lang="en-US" sz="2200" dirty="0">
              <a:latin typeface="Roboto" panose="02000000000000000000" pitchFamily="2" charset="0"/>
              <a:ea typeface="Roboto" panose="02000000000000000000" pitchFamily="2" charset="0"/>
            </a:endParaRPr>
          </a:p>
          <a:p>
            <a:endParaRPr lang="en-US" sz="2200" dirty="0">
              <a:latin typeface="Roboto" panose="02000000000000000000" pitchFamily="2" charset="0"/>
              <a:ea typeface="Roboto" panose="02000000000000000000" pitchFamily="2" charset="0"/>
            </a:endParaRPr>
          </a:p>
          <a:p>
            <a:endParaRPr lang="en-US" sz="2200" dirty="0">
              <a:latin typeface="Roboto" panose="02000000000000000000" pitchFamily="2" charset="0"/>
              <a:ea typeface="Roboto" panose="02000000000000000000" pitchFamily="2" charset="0"/>
            </a:endParaRPr>
          </a:p>
          <a:p>
            <a:r>
              <a:rPr lang="en-US" sz="2200" dirty="0">
                <a:latin typeface="Roboto" panose="02000000000000000000" pitchFamily="2" charset="0"/>
                <a:ea typeface="Roboto" panose="02000000000000000000" pitchFamily="2" charset="0"/>
              </a:rPr>
              <a:t>Why might someone not want to donate their organs?</a:t>
            </a:r>
          </a:p>
        </p:txBody>
      </p:sp>
      <p:sp>
        <p:nvSpPr>
          <p:cNvPr id="8" name="TextBox 7">
            <a:extLst>
              <a:ext uri="{FF2B5EF4-FFF2-40B4-BE49-F238E27FC236}">
                <a16:creationId xmlns:a16="http://schemas.microsoft.com/office/drawing/2014/main" id="{67A19174-D066-54FB-74B3-4CD551F9F569}"/>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9" name="TextBox 8">
            <a:extLst>
              <a:ext uri="{FF2B5EF4-FFF2-40B4-BE49-F238E27FC236}">
                <a16:creationId xmlns:a16="http://schemas.microsoft.com/office/drawing/2014/main" id="{6D21E0A4-1DD0-2915-B288-33784649D62A}"/>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2" name="Picture 1" descr="A group of cartoon characters&#10;&#10;Description automatically generated">
            <a:extLst>
              <a:ext uri="{FF2B5EF4-FFF2-40B4-BE49-F238E27FC236}">
                <a16:creationId xmlns:a16="http://schemas.microsoft.com/office/drawing/2014/main" id="{B56BCA30-9F57-69F3-A8CA-EA0BD2939F1E}"/>
              </a:ext>
            </a:extLst>
          </p:cNvPr>
          <p:cNvPicPr>
            <a:picLocks noChangeAspect="1"/>
          </p:cNvPicPr>
          <p:nvPr/>
        </p:nvPicPr>
        <p:blipFill>
          <a:blip r:embed="rId3"/>
          <a:stretch>
            <a:fillRect/>
          </a:stretch>
        </p:blipFill>
        <p:spPr>
          <a:xfrm>
            <a:off x="-1" y="0"/>
            <a:ext cx="12196483" cy="6858000"/>
          </a:xfrm>
          <a:prstGeom prst="rect">
            <a:avLst/>
          </a:prstGeom>
        </p:spPr>
      </p:pic>
      <p:sp>
        <p:nvSpPr>
          <p:cNvPr id="3" name="TextBox 2">
            <a:extLst>
              <a:ext uri="{FF2B5EF4-FFF2-40B4-BE49-F238E27FC236}">
                <a16:creationId xmlns:a16="http://schemas.microsoft.com/office/drawing/2014/main" id="{AE39D3B0-F107-1647-3E7F-A9D07268B9A4}"/>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4" name="TextBox 3">
            <a:extLst>
              <a:ext uri="{FF2B5EF4-FFF2-40B4-BE49-F238E27FC236}">
                <a16:creationId xmlns:a16="http://schemas.microsoft.com/office/drawing/2014/main" id="{A03CD141-693C-DF07-349F-391B9BC1B079}"/>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
        <p:nvSpPr>
          <p:cNvPr id="5" name="TextBox 4">
            <a:extLst>
              <a:ext uri="{FF2B5EF4-FFF2-40B4-BE49-F238E27FC236}">
                <a16:creationId xmlns:a16="http://schemas.microsoft.com/office/drawing/2014/main" id="{7C5267EA-4700-D349-AACC-7AA3F951D396}"/>
              </a:ext>
            </a:extLst>
          </p:cNvPr>
          <p:cNvSpPr txBox="1"/>
          <p:nvPr/>
        </p:nvSpPr>
        <p:spPr>
          <a:xfrm>
            <a:off x="524435" y="470648"/>
            <a:ext cx="11143127" cy="1077218"/>
          </a:xfrm>
          <a:prstGeom prst="rect">
            <a:avLst/>
          </a:prstGeom>
          <a:noFill/>
        </p:spPr>
        <p:txBody>
          <a:bodyPr wrap="square" rtlCol="0">
            <a:spAutoFit/>
          </a:bodyPr>
          <a:lstStyle/>
          <a:p>
            <a:pPr algn="ctr"/>
            <a:r>
              <a:rPr lang="en-US" sz="3200" dirty="0">
                <a:solidFill>
                  <a:schemeClr val="bg1"/>
                </a:solidFill>
                <a:latin typeface="Roboto Slab" pitchFamily="2" charset="0"/>
                <a:ea typeface="Roboto Slab" pitchFamily="2" charset="0"/>
              </a:rPr>
              <a:t>Talk to your family about what </a:t>
            </a:r>
          </a:p>
          <a:p>
            <a:pPr algn="ctr"/>
            <a:r>
              <a:rPr lang="en-US" sz="3200" dirty="0">
                <a:solidFill>
                  <a:schemeClr val="bg1"/>
                </a:solidFill>
                <a:latin typeface="Roboto Slab" pitchFamily="2" charset="0"/>
                <a:ea typeface="Roboto Slab" pitchFamily="2" charset="0"/>
              </a:rPr>
              <a:t>you have learned today!</a:t>
            </a:r>
            <a:endParaRPr lang="en-US" sz="2200" dirty="0">
              <a:solidFill>
                <a:schemeClr val="bg1"/>
              </a:solidFill>
              <a:latin typeface="Roboto" panose="02000000000000000000" pitchFamily="2" charset="0"/>
              <a:ea typeface="Roboto" panose="02000000000000000000"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50"/>
        <p:cNvGrpSpPr/>
        <p:nvPr/>
      </p:nvGrpSpPr>
      <p:grpSpPr>
        <a:xfrm>
          <a:off x="0" y="0"/>
          <a:ext cx="0" cy="0"/>
          <a:chOff x="0" y="0"/>
          <a:chExt cx="0" cy="0"/>
        </a:xfrm>
      </p:grpSpPr>
      <p:pic>
        <p:nvPicPr>
          <p:cNvPr id="2" name="Picture 1" descr="A cartoon character with a green eye and legs&#10;&#10;Description automatically generated">
            <a:extLst>
              <a:ext uri="{FF2B5EF4-FFF2-40B4-BE49-F238E27FC236}">
                <a16:creationId xmlns:a16="http://schemas.microsoft.com/office/drawing/2014/main" id="{CC0E6B39-D5F1-C2E9-27A8-11D9F06A16B4}"/>
              </a:ext>
            </a:extLst>
          </p:cNvPr>
          <p:cNvPicPr>
            <a:picLocks noChangeAspect="1"/>
          </p:cNvPicPr>
          <p:nvPr/>
        </p:nvPicPr>
        <p:blipFill>
          <a:blip r:embed="rId3"/>
          <a:stretch>
            <a:fillRect/>
          </a:stretch>
        </p:blipFill>
        <p:spPr>
          <a:xfrm>
            <a:off x="0" y="2521"/>
            <a:ext cx="12192000" cy="6855479"/>
          </a:xfrm>
          <a:prstGeom prst="rect">
            <a:avLst/>
          </a:prstGeom>
        </p:spPr>
      </p:pic>
      <p:sp>
        <p:nvSpPr>
          <p:cNvPr id="3" name="Google Shape;503;p34">
            <a:extLst>
              <a:ext uri="{FF2B5EF4-FFF2-40B4-BE49-F238E27FC236}">
                <a16:creationId xmlns:a16="http://schemas.microsoft.com/office/drawing/2014/main" id="{96F009E9-F8B3-590E-2FB7-52456C2FC4BC}"/>
              </a:ext>
            </a:extLst>
          </p:cNvPr>
          <p:cNvSpPr/>
          <p:nvPr/>
        </p:nvSpPr>
        <p:spPr>
          <a:xfrm>
            <a:off x="1009651" y="4080901"/>
            <a:ext cx="4248150" cy="65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400"/>
              <a:buFont typeface="Arial"/>
              <a:buNone/>
            </a:pPr>
            <a:r>
              <a:rPr lang="en-GB" sz="1400" b="0" u="none" strike="noStrike" cap="none" dirty="0">
                <a:solidFill>
                  <a:schemeClr val="dk1"/>
                </a:solidFill>
                <a:latin typeface="Roboto" panose="02000000000000000000" pitchFamily="2" charset="0"/>
                <a:ea typeface="Roboto" panose="02000000000000000000" pitchFamily="2" charset="0"/>
                <a:sym typeface="Arial"/>
              </a:rPr>
              <a:t>.</a:t>
            </a:r>
            <a:endParaRPr sz="1400" b="0" u="none" strike="noStrike" cap="none" dirty="0">
              <a:solidFill>
                <a:srgbClr val="000000"/>
              </a:solidFill>
              <a:latin typeface="Roboto" panose="02000000000000000000" pitchFamily="2" charset="0"/>
              <a:ea typeface="Roboto" panose="02000000000000000000" pitchFamily="2" charset="0"/>
              <a:sym typeface="Arial"/>
            </a:endParaRPr>
          </a:p>
        </p:txBody>
      </p:sp>
      <p:sp>
        <p:nvSpPr>
          <p:cNvPr id="4" name="TextBox 3">
            <a:extLst>
              <a:ext uri="{FF2B5EF4-FFF2-40B4-BE49-F238E27FC236}">
                <a16:creationId xmlns:a16="http://schemas.microsoft.com/office/drawing/2014/main" id="{77814057-18A3-E924-4BCC-9B3CFD7D2599}"/>
              </a:ext>
            </a:extLst>
          </p:cNvPr>
          <p:cNvSpPr txBox="1"/>
          <p:nvPr/>
        </p:nvSpPr>
        <p:spPr>
          <a:xfrm>
            <a:off x="524435" y="470648"/>
            <a:ext cx="5719203" cy="3539430"/>
          </a:xfrm>
          <a:prstGeom prst="rect">
            <a:avLst/>
          </a:prstGeom>
          <a:noFill/>
        </p:spPr>
        <p:txBody>
          <a:bodyPr wrap="square" rtlCol="0">
            <a:spAutoFit/>
          </a:bodyPr>
          <a:lstStyle/>
          <a:p>
            <a:r>
              <a:rPr lang="en-US" sz="3200" dirty="0">
                <a:solidFill>
                  <a:schemeClr val="bg1"/>
                </a:solidFill>
                <a:latin typeface="Roboto Slab" pitchFamily="2" charset="0"/>
                <a:ea typeface="Roboto Slab" pitchFamily="2" charset="0"/>
              </a:rPr>
              <a:t>Teacher’s notes</a:t>
            </a:r>
          </a:p>
          <a:p>
            <a:endParaRPr lang="en-US" sz="2000" b="0" i="0" u="none" strike="noStrike" cap="none" dirty="0">
              <a:solidFill>
                <a:schemeClr val="bg1"/>
              </a:solidFill>
              <a:latin typeface="Roboto Slab" pitchFamily="2" charset="0"/>
              <a:ea typeface="Roboto Slab" pitchFamily="2" charset="0"/>
              <a:sym typeface="Arial"/>
            </a:endParaRPr>
          </a:p>
          <a:p>
            <a:r>
              <a:rPr lang="en-GB" sz="2000" b="0" i="0" u="none" strike="noStrike" cap="none" dirty="0">
                <a:solidFill>
                  <a:schemeClr val="lt1"/>
                </a:solidFill>
                <a:latin typeface="Roboto" panose="02000000000000000000" pitchFamily="2" charset="0"/>
                <a:ea typeface="Roboto" panose="02000000000000000000" pitchFamily="2" charset="0"/>
                <a:sym typeface="Arial"/>
              </a:rPr>
              <a:t>N.B. Teachers’ notes and background information can only be viewed if this presentation is opened within the PowerPoint application, not on interactive whiteboards.</a:t>
            </a:r>
          </a:p>
          <a:p>
            <a:endParaRPr lang="en-GB" sz="2000" dirty="0">
              <a:solidFill>
                <a:schemeClr val="lt1"/>
              </a:solidFill>
              <a:latin typeface="Roboto" panose="02000000000000000000" pitchFamily="2" charset="0"/>
              <a:ea typeface="Roboto" panose="02000000000000000000" pitchFamily="2" charset="0"/>
            </a:endParaRPr>
          </a:p>
          <a:p>
            <a:r>
              <a:rPr lang="en-GB" sz="2000" b="1" u="none" strike="noStrike" cap="none" dirty="0">
                <a:solidFill>
                  <a:schemeClr val="bg1"/>
                </a:solidFill>
                <a:latin typeface="Roboto" panose="02000000000000000000" pitchFamily="2" charset="0"/>
                <a:ea typeface="Roboto" panose="02000000000000000000" pitchFamily="2" charset="0"/>
                <a:sym typeface="Arial"/>
              </a:rPr>
              <a:t>The visuals on the PowerPoint slides display </a:t>
            </a:r>
          </a:p>
          <a:p>
            <a:pPr marL="0" marR="0" lvl="0" indent="0" rtl="0">
              <a:spcBef>
                <a:spcPts val="0"/>
              </a:spcBef>
              <a:spcAft>
                <a:spcPts val="0"/>
              </a:spcAft>
              <a:buClr>
                <a:srgbClr val="000000"/>
              </a:buClr>
              <a:buSzPts val="1400"/>
              <a:buFont typeface="Arial"/>
              <a:buNone/>
            </a:pPr>
            <a:r>
              <a:rPr lang="en-GB" sz="2000" b="1" u="none" strike="noStrike" cap="none" dirty="0">
                <a:solidFill>
                  <a:schemeClr val="bg1"/>
                </a:solidFill>
                <a:latin typeface="Roboto" panose="02000000000000000000" pitchFamily="2" charset="0"/>
                <a:ea typeface="Roboto" panose="02000000000000000000" pitchFamily="2" charset="0"/>
                <a:sym typeface="Arial"/>
              </a:rPr>
              <a:t>best in PowerPoint presentation mode</a:t>
            </a:r>
            <a:endParaRPr lang="en-GB" sz="2000" b="1" i="0" u="none" strike="noStrike" cap="none" dirty="0">
              <a:solidFill>
                <a:schemeClr val="bg1"/>
              </a:solidFill>
              <a:latin typeface="Roboto" panose="02000000000000000000" pitchFamily="2" charset="0"/>
              <a:ea typeface="Roboto" panose="02000000000000000000" pitchFamily="2" charset="0"/>
              <a:sym typeface="Arial"/>
            </a:endParaRPr>
          </a:p>
          <a:p>
            <a:endParaRPr lang="en-US" sz="3200" dirty="0">
              <a:solidFill>
                <a:schemeClr val="bg1"/>
              </a:solidFill>
              <a:latin typeface="Roboto Slab" pitchFamily="2" charset="0"/>
              <a:ea typeface="Roboto Slab" pitchFamily="2" charset="0"/>
            </a:endParaRPr>
          </a:p>
        </p:txBody>
      </p:sp>
      <p:sp>
        <p:nvSpPr>
          <p:cNvPr id="5" name="TextBox 4">
            <a:extLst>
              <a:ext uri="{FF2B5EF4-FFF2-40B4-BE49-F238E27FC236}">
                <a16:creationId xmlns:a16="http://schemas.microsoft.com/office/drawing/2014/main" id="{5C7FF200-5BC8-8D30-6DE7-7CD67B401848}"/>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C3087C64-7C68-B21F-87B1-1CCC6C832142}"/>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59"/>
        <p:cNvGrpSpPr/>
        <p:nvPr/>
      </p:nvGrpSpPr>
      <p:grpSpPr>
        <a:xfrm>
          <a:off x="0" y="0"/>
          <a:ext cx="0" cy="0"/>
          <a:chOff x="0" y="0"/>
          <a:chExt cx="0" cy="0"/>
        </a:xfrm>
      </p:grpSpPr>
      <p:sp>
        <p:nvSpPr>
          <p:cNvPr id="461" name="Google Shape;461;p28"/>
          <p:cNvSpPr/>
          <p:nvPr/>
        </p:nvSpPr>
        <p:spPr>
          <a:xfrm>
            <a:off x="347240" y="381966"/>
            <a:ext cx="11435787" cy="612300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28"/>
          <p:cNvSpPr txBox="1">
            <a:spLocks noGrp="1"/>
          </p:cNvSpPr>
          <p:nvPr>
            <p:ph type="body" idx="1"/>
          </p:nvPr>
        </p:nvSpPr>
        <p:spPr>
          <a:xfrm>
            <a:off x="668518" y="1597844"/>
            <a:ext cx="10674396" cy="41824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47147"/>
              <a:buNone/>
            </a:pPr>
            <a:r>
              <a:rPr lang="en-GB" sz="1200" b="1" dirty="0" err="1">
                <a:latin typeface="Roboto" panose="02000000000000000000" pitchFamily="2" charset="0"/>
                <a:ea typeface="Roboto" panose="02000000000000000000" pitchFamily="2" charset="0"/>
                <a:cs typeface="Arial Narrow"/>
                <a:sym typeface="Arial Narrow"/>
              </a:rPr>
              <a:t>Dáithí’s</a:t>
            </a:r>
            <a:r>
              <a:rPr lang="en-GB" sz="1200" b="1" dirty="0">
                <a:latin typeface="Roboto" panose="02000000000000000000" pitchFamily="2" charset="0"/>
                <a:ea typeface="Roboto" panose="02000000000000000000" pitchFamily="2" charset="0"/>
                <a:cs typeface="Arial Narrow"/>
                <a:sym typeface="Arial Narrow"/>
              </a:rPr>
              <a:t> Law</a:t>
            </a:r>
            <a:endParaRPr sz="1200" dirty="0">
              <a:latin typeface="Roboto" panose="02000000000000000000" pitchFamily="2" charset="0"/>
              <a:ea typeface="Roboto" panose="02000000000000000000" pitchFamily="2" charset="0"/>
              <a:cs typeface="Arial"/>
              <a:sym typeface="Arial"/>
            </a:endParaRPr>
          </a:p>
          <a:p>
            <a:pPr marL="0" lvl="0" indent="0" algn="l" rtl="0">
              <a:lnSpc>
                <a:spcPct val="90000"/>
              </a:lnSpc>
              <a:spcBef>
                <a:spcPts val="1000"/>
              </a:spcBef>
              <a:spcAft>
                <a:spcPts val="0"/>
              </a:spcAft>
              <a:buClr>
                <a:schemeClr val="dk1"/>
              </a:buClr>
              <a:buSzPct val="108108"/>
              <a:buNone/>
            </a:pPr>
            <a:r>
              <a:rPr lang="en-GB" sz="1200" dirty="0" err="1">
                <a:latin typeface="Roboto" panose="02000000000000000000" pitchFamily="2" charset="0"/>
                <a:ea typeface="Roboto" panose="02000000000000000000" pitchFamily="2" charset="0"/>
                <a:cs typeface="Arial Narrow"/>
                <a:sym typeface="Arial Narrow"/>
              </a:rPr>
              <a:t>Dáithí’s</a:t>
            </a:r>
            <a:r>
              <a:rPr lang="en-GB" sz="1200" dirty="0">
                <a:latin typeface="Roboto" panose="02000000000000000000" pitchFamily="2" charset="0"/>
                <a:ea typeface="Roboto" panose="02000000000000000000" pitchFamily="2" charset="0"/>
                <a:cs typeface="Arial Narrow"/>
                <a:sym typeface="Arial Narrow"/>
              </a:rPr>
              <a:t> </a:t>
            </a:r>
            <a:r>
              <a:rPr lang="en-GB" sz="1200" dirty="0">
                <a:latin typeface="Roboto" panose="02000000000000000000" pitchFamily="2" charset="0"/>
                <a:ea typeface="Roboto" panose="02000000000000000000" pitchFamily="2" charset="0"/>
                <a:cs typeface="Arial"/>
                <a:sym typeface="Arial"/>
              </a:rPr>
              <a:t>law (introduced in Northern Ireland from Spring 2023) is a ‘deemed consent’ system similar to the system that already exists in Wales and England. </a:t>
            </a:r>
            <a:endParaRPr sz="1200" dirty="0">
              <a:latin typeface="Roboto" panose="02000000000000000000" pitchFamily="2" charset="0"/>
              <a:ea typeface="Roboto" panose="02000000000000000000" pitchFamily="2" charset="0"/>
              <a:cs typeface="Arial"/>
              <a:sym typeface="Arial"/>
            </a:endParaRPr>
          </a:p>
          <a:p>
            <a:pPr marL="0" lvl="0" indent="0" algn="l" rtl="0">
              <a:lnSpc>
                <a:spcPct val="125000"/>
              </a:lnSpc>
              <a:spcBef>
                <a:spcPts val="1000"/>
              </a:spcBef>
              <a:spcAft>
                <a:spcPts val="0"/>
              </a:spcAft>
              <a:buClr>
                <a:schemeClr val="dk1"/>
              </a:buClr>
              <a:buSzPct val="108108"/>
              <a:buNone/>
            </a:pPr>
            <a:r>
              <a:rPr lang="en-GB" sz="1200" dirty="0">
                <a:latin typeface="Roboto" panose="02000000000000000000" pitchFamily="2" charset="0"/>
                <a:ea typeface="Roboto" panose="02000000000000000000" pitchFamily="2" charset="0"/>
                <a:cs typeface="Arial"/>
                <a:sym typeface="Arial"/>
              </a:rPr>
              <a:t>Here are some key things you need to know: </a:t>
            </a:r>
            <a:endParaRPr sz="1200" dirty="0">
              <a:latin typeface="Roboto" panose="02000000000000000000" pitchFamily="2" charset="0"/>
              <a:ea typeface="Roboto" panose="02000000000000000000" pitchFamily="2" charset="0"/>
            </a:endParaRPr>
          </a:p>
          <a:p>
            <a:pPr marL="228600" lvl="0" indent="-228600" algn="l" rtl="0">
              <a:lnSpc>
                <a:spcPct val="125000"/>
              </a:lnSpc>
              <a:spcBef>
                <a:spcPts val="1000"/>
              </a:spcBef>
              <a:spcAft>
                <a:spcPts val="0"/>
              </a:spcAft>
              <a:buClr>
                <a:schemeClr val="dk1"/>
              </a:buClr>
              <a:buSzPct val="108108"/>
              <a:buChar char="•"/>
            </a:pPr>
            <a:r>
              <a:rPr lang="en-GB" sz="1200" dirty="0">
                <a:latin typeface="Roboto" panose="02000000000000000000" pitchFamily="2" charset="0"/>
                <a:ea typeface="Roboto" panose="02000000000000000000" pitchFamily="2" charset="0"/>
                <a:cs typeface="Arial"/>
                <a:sym typeface="Arial"/>
              </a:rPr>
              <a:t>You will still have a choice if you want to be an organ donor or not when you die                                   </a:t>
            </a:r>
            <a:endParaRPr sz="1200" dirty="0">
              <a:latin typeface="Roboto" panose="02000000000000000000" pitchFamily="2" charset="0"/>
              <a:ea typeface="Roboto" panose="02000000000000000000" pitchFamily="2" charset="0"/>
            </a:endParaRPr>
          </a:p>
          <a:p>
            <a:pPr marL="228600" lvl="0" indent="-228600" algn="l" rtl="0">
              <a:lnSpc>
                <a:spcPct val="125000"/>
              </a:lnSpc>
              <a:spcBef>
                <a:spcPts val="1000"/>
              </a:spcBef>
              <a:spcAft>
                <a:spcPts val="0"/>
              </a:spcAft>
              <a:buClr>
                <a:schemeClr val="dk1"/>
              </a:buClr>
              <a:buSzPct val="108108"/>
              <a:buChar char="•"/>
            </a:pPr>
            <a:r>
              <a:rPr lang="en-GB" sz="1200" dirty="0">
                <a:latin typeface="Roboto" panose="02000000000000000000" pitchFamily="2" charset="0"/>
                <a:ea typeface="Roboto" panose="02000000000000000000" pitchFamily="2" charset="0"/>
                <a:cs typeface="Arial"/>
                <a:sym typeface="Arial"/>
              </a:rPr>
              <a:t>You can choose to opt in or opt out by recording your decision on the NHS Organ Donor Register</a:t>
            </a:r>
            <a:endParaRPr sz="1200" dirty="0">
              <a:latin typeface="Roboto" panose="02000000000000000000" pitchFamily="2" charset="0"/>
              <a:ea typeface="Roboto" panose="02000000000000000000" pitchFamily="2" charset="0"/>
            </a:endParaRPr>
          </a:p>
          <a:p>
            <a:pPr marL="228600" lvl="0" indent="-228600" algn="l" rtl="0">
              <a:lnSpc>
                <a:spcPct val="125000"/>
              </a:lnSpc>
              <a:spcBef>
                <a:spcPts val="1000"/>
              </a:spcBef>
              <a:spcAft>
                <a:spcPts val="0"/>
              </a:spcAft>
              <a:buClr>
                <a:schemeClr val="dk1"/>
              </a:buClr>
              <a:buSzPct val="108108"/>
              <a:buChar char="•"/>
            </a:pPr>
            <a:r>
              <a:rPr lang="en-GB" sz="1200" dirty="0">
                <a:latin typeface="Roboto" panose="02000000000000000000" pitchFamily="2" charset="0"/>
                <a:ea typeface="Roboto" panose="02000000000000000000" pitchFamily="2" charset="0"/>
                <a:cs typeface="Arial"/>
                <a:sym typeface="Arial"/>
              </a:rPr>
              <a:t>Your family will still be consulted about organ donation</a:t>
            </a:r>
            <a:endParaRPr sz="1200" dirty="0">
              <a:latin typeface="Roboto" panose="02000000000000000000" pitchFamily="2" charset="0"/>
              <a:ea typeface="Roboto" panose="02000000000000000000" pitchFamily="2" charset="0"/>
            </a:endParaRPr>
          </a:p>
          <a:p>
            <a:pPr marL="228600" lvl="0" indent="-228600" algn="l" rtl="0">
              <a:lnSpc>
                <a:spcPct val="125000"/>
              </a:lnSpc>
              <a:spcBef>
                <a:spcPts val="1000"/>
              </a:spcBef>
              <a:spcAft>
                <a:spcPts val="0"/>
              </a:spcAft>
              <a:buClr>
                <a:schemeClr val="dk1"/>
              </a:buClr>
              <a:buSzPct val="108108"/>
              <a:buChar char="•"/>
            </a:pPr>
            <a:r>
              <a:rPr lang="en-GB" sz="1200" dirty="0">
                <a:latin typeface="Roboto" panose="02000000000000000000" pitchFamily="2" charset="0"/>
                <a:ea typeface="Roboto" panose="02000000000000000000" pitchFamily="2" charset="0"/>
                <a:cs typeface="Arial"/>
                <a:sym typeface="Arial"/>
              </a:rPr>
              <a:t>Any questions about the process will be addressed, including how your faith, beliefs or culture will be respected</a:t>
            </a:r>
            <a:endParaRPr sz="1200" dirty="0">
              <a:latin typeface="Roboto" panose="02000000000000000000" pitchFamily="2" charset="0"/>
              <a:ea typeface="Roboto" panose="02000000000000000000" pitchFamily="2" charset="0"/>
            </a:endParaRPr>
          </a:p>
          <a:p>
            <a:pPr marL="228600" lvl="0" indent="-228600" algn="l" rtl="0">
              <a:lnSpc>
                <a:spcPct val="125000"/>
              </a:lnSpc>
              <a:spcBef>
                <a:spcPts val="1000"/>
              </a:spcBef>
              <a:spcAft>
                <a:spcPts val="0"/>
              </a:spcAft>
              <a:buClr>
                <a:schemeClr val="dk1"/>
              </a:buClr>
              <a:buSzPct val="108108"/>
              <a:buChar char="•"/>
            </a:pPr>
            <a:r>
              <a:rPr lang="en-GB" sz="1200" dirty="0">
                <a:latin typeface="Roboto" panose="02000000000000000000" pitchFamily="2" charset="0"/>
                <a:ea typeface="Roboto" panose="02000000000000000000" pitchFamily="2" charset="0"/>
                <a:cs typeface="Arial"/>
                <a:sym typeface="Arial"/>
              </a:rPr>
              <a:t>Whatever you decide, tell your family and friends to help ensure your decision is honoured</a:t>
            </a:r>
            <a:endParaRPr sz="1200" dirty="0">
              <a:latin typeface="Roboto" panose="02000000000000000000" pitchFamily="2" charset="0"/>
              <a:ea typeface="Roboto" panose="02000000000000000000" pitchFamily="2" charset="0"/>
            </a:endParaRPr>
          </a:p>
          <a:p>
            <a:pPr marL="0" lvl="0" indent="0" algn="l" rtl="0">
              <a:lnSpc>
                <a:spcPct val="125000"/>
              </a:lnSpc>
              <a:spcBef>
                <a:spcPts val="1000"/>
              </a:spcBef>
              <a:spcAft>
                <a:spcPts val="0"/>
              </a:spcAft>
              <a:buClr>
                <a:schemeClr val="dk1"/>
              </a:buClr>
              <a:buSzPct val="108108"/>
              <a:buNone/>
            </a:pPr>
            <a:r>
              <a:rPr lang="en-GB" sz="1200" dirty="0">
                <a:latin typeface="Roboto" panose="02000000000000000000" pitchFamily="2" charset="0"/>
                <a:ea typeface="Roboto" panose="02000000000000000000" pitchFamily="2" charset="0"/>
                <a:cs typeface="Arial"/>
                <a:sym typeface="Arial"/>
              </a:rPr>
              <a:t>To find out more, visit </a:t>
            </a:r>
            <a:r>
              <a:rPr lang="en-GB" sz="1200" u="sng" dirty="0">
                <a:solidFill>
                  <a:schemeClr val="hlink"/>
                </a:solidFill>
                <a:latin typeface="Roboto" panose="02000000000000000000" pitchFamily="2" charset="0"/>
                <a:ea typeface="Roboto" panose="02000000000000000000" pitchFamily="2" charset="0"/>
                <a:cs typeface="Arial"/>
                <a:sym typeface="Arial"/>
                <a:hlinkClick r:id="rId3"/>
              </a:rPr>
              <a:t>www.organdonation.nhs.uk</a:t>
            </a:r>
            <a:endParaRPr sz="1200" dirty="0">
              <a:latin typeface="Roboto" panose="02000000000000000000" pitchFamily="2" charset="0"/>
              <a:ea typeface="Roboto" panose="02000000000000000000" pitchFamily="2" charset="0"/>
              <a:cs typeface="Arial"/>
              <a:sym typeface="Arial"/>
            </a:endParaRPr>
          </a:p>
          <a:p>
            <a:pPr marL="0" lvl="0" indent="0" algn="l" rtl="0">
              <a:lnSpc>
                <a:spcPct val="100000"/>
              </a:lnSpc>
              <a:spcBef>
                <a:spcPts val="1000"/>
              </a:spcBef>
              <a:spcAft>
                <a:spcPts val="0"/>
              </a:spcAft>
              <a:buClr>
                <a:schemeClr val="dk1"/>
              </a:buClr>
              <a:buSzPct val="108108"/>
              <a:buNone/>
            </a:pPr>
            <a:endParaRPr lang="en-GB" sz="1200" b="1" dirty="0">
              <a:latin typeface="Roboto" panose="02000000000000000000" pitchFamily="2" charset="0"/>
              <a:ea typeface="Roboto" panose="02000000000000000000" pitchFamily="2" charset="0"/>
              <a:cs typeface="Arial Narrow"/>
              <a:sym typeface="Arial Narrow"/>
            </a:endParaRPr>
          </a:p>
          <a:p>
            <a:pPr marL="0" lvl="0" indent="0" algn="l" rtl="0">
              <a:lnSpc>
                <a:spcPct val="100000"/>
              </a:lnSpc>
              <a:spcBef>
                <a:spcPts val="1000"/>
              </a:spcBef>
              <a:spcAft>
                <a:spcPts val="0"/>
              </a:spcAft>
              <a:buClr>
                <a:schemeClr val="dk1"/>
              </a:buClr>
              <a:buSzPct val="108108"/>
              <a:buNone/>
            </a:pPr>
            <a:r>
              <a:rPr lang="en-GB" sz="1200" b="1" dirty="0">
                <a:latin typeface="Roboto" panose="02000000000000000000" pitchFamily="2" charset="0"/>
                <a:ea typeface="Roboto" panose="02000000000000000000" pitchFamily="2" charset="0"/>
                <a:cs typeface="Arial Narrow"/>
                <a:sym typeface="Arial Narrow"/>
              </a:rPr>
              <a:t>DONATION AND THE BAME COMMUNITY</a:t>
            </a:r>
            <a:endParaRPr sz="1200" dirty="0">
              <a:latin typeface="Roboto" panose="02000000000000000000" pitchFamily="2" charset="0"/>
              <a:ea typeface="Roboto" panose="02000000000000000000" pitchFamily="2" charset="0"/>
            </a:endParaRPr>
          </a:p>
          <a:p>
            <a:pPr marL="0" lvl="0" indent="0" algn="l" rtl="0">
              <a:lnSpc>
                <a:spcPct val="125000"/>
              </a:lnSpc>
              <a:spcBef>
                <a:spcPts val="1000"/>
              </a:spcBef>
              <a:spcAft>
                <a:spcPts val="0"/>
              </a:spcAft>
              <a:buClr>
                <a:schemeClr val="dk1"/>
              </a:buClr>
              <a:buSzPct val="108108"/>
              <a:buNone/>
            </a:pPr>
            <a:r>
              <a:rPr lang="en-GB" sz="1200" dirty="0">
                <a:latin typeface="Roboto" panose="02000000000000000000" pitchFamily="2" charset="0"/>
                <a:ea typeface="Roboto" panose="02000000000000000000" pitchFamily="2" charset="0"/>
                <a:cs typeface="Arial"/>
                <a:sym typeface="Arial"/>
              </a:rPr>
              <a:t>Patients from black, Asian and minority ethnic communities are more likely to need an organ transplant than the rest of the population as they are more susceptible to illnesses such as diabetes and hypertension, which may result in organ failure and the need for a transplant. On average, patients from black, Asian and minority ethnic communities wait longer for a kidney transplant, due to the lack of suitable organs. Blood and tissue types need to match for a successful organ transplant and organs from people of the same ethnic background are more likely to be a close match.</a:t>
            </a:r>
            <a:endParaRPr sz="1200" dirty="0">
              <a:latin typeface="Roboto" panose="02000000000000000000" pitchFamily="2" charset="0"/>
              <a:ea typeface="Roboto" panose="02000000000000000000" pitchFamily="2" charset="0"/>
            </a:endParaRPr>
          </a:p>
          <a:p>
            <a:pPr marL="0" lvl="0" indent="0" algn="l" rtl="0">
              <a:lnSpc>
                <a:spcPct val="90000"/>
              </a:lnSpc>
              <a:spcBef>
                <a:spcPts val="1000"/>
              </a:spcBef>
              <a:spcAft>
                <a:spcPts val="0"/>
              </a:spcAft>
              <a:buClr>
                <a:schemeClr val="dk1"/>
              </a:buClr>
              <a:buSzPct val="108108"/>
              <a:buNone/>
            </a:pPr>
            <a:endParaRPr sz="1200" b="1" dirty="0">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9BAC5389-1272-101D-B5FD-57FF3432A030}"/>
              </a:ext>
            </a:extLst>
          </p:cNvPr>
          <p:cNvSpPr txBox="1"/>
          <p:nvPr/>
        </p:nvSpPr>
        <p:spPr>
          <a:xfrm>
            <a:off x="524435" y="470648"/>
            <a:ext cx="11143127" cy="923330"/>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Teachers’ further information</a:t>
            </a:r>
            <a:br>
              <a:rPr lang="en-US" dirty="0"/>
            </a:br>
            <a:endParaRPr lang="en-US" sz="2200" dirty="0">
              <a:latin typeface="Roboto" panose="02000000000000000000" pitchFamily="2" charset="0"/>
              <a:ea typeface="Roboto" panose="020000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7;p1">
            <a:extLst>
              <a:ext uri="{FF2B5EF4-FFF2-40B4-BE49-F238E27FC236}">
                <a16:creationId xmlns:a16="http://schemas.microsoft.com/office/drawing/2014/main" id="{F8B159D8-4CA4-47EA-18F7-06C69B52136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a:t>
            </a:fld>
            <a:endParaRPr/>
          </a:p>
        </p:txBody>
      </p:sp>
      <p:pic>
        <p:nvPicPr>
          <p:cNvPr id="4" name="Picture 3" descr="A group of cartoon characters&#10;&#10;Description automatically generated">
            <a:extLst>
              <a:ext uri="{FF2B5EF4-FFF2-40B4-BE49-F238E27FC236}">
                <a16:creationId xmlns:a16="http://schemas.microsoft.com/office/drawing/2014/main" id="{D6539BC3-E2BD-72C1-E63D-984E8DEC9E23}"/>
              </a:ext>
            </a:extLst>
          </p:cNvPr>
          <p:cNvPicPr>
            <a:picLocks noChangeAspect="1"/>
          </p:cNvPicPr>
          <p:nvPr/>
        </p:nvPicPr>
        <p:blipFill>
          <a:blip r:embed="rId3"/>
          <a:stretch>
            <a:fillRect/>
          </a:stretch>
        </p:blipFill>
        <p:spPr>
          <a:xfrm>
            <a:off x="-1" y="-1"/>
            <a:ext cx="12196485" cy="6858001"/>
          </a:xfrm>
          <a:prstGeom prst="rect">
            <a:avLst/>
          </a:prstGeom>
        </p:spPr>
      </p:pic>
      <p:pic>
        <p:nvPicPr>
          <p:cNvPr id="5" name="Google Shape;95;p1">
            <a:extLst>
              <a:ext uri="{FF2B5EF4-FFF2-40B4-BE49-F238E27FC236}">
                <a16:creationId xmlns:a16="http://schemas.microsoft.com/office/drawing/2014/main" id="{415DADDB-3267-1264-3FBB-1147D74C0764}"/>
              </a:ext>
            </a:extLst>
          </p:cNvPr>
          <p:cNvPicPr preferRelativeResize="0"/>
          <p:nvPr/>
        </p:nvPicPr>
        <p:blipFill rotWithShape="1">
          <a:blip r:embed="rId4">
            <a:alphaModFix/>
          </a:blip>
          <a:srcRect l="18057" t="17509" r="9869" b="17199"/>
          <a:stretch/>
        </p:blipFill>
        <p:spPr>
          <a:xfrm>
            <a:off x="4158129" y="5653298"/>
            <a:ext cx="2021001" cy="475624"/>
          </a:xfrm>
          <a:prstGeom prst="rect">
            <a:avLst/>
          </a:prstGeom>
          <a:noFill/>
          <a:ln>
            <a:noFill/>
          </a:ln>
        </p:spPr>
      </p:pic>
      <p:pic>
        <p:nvPicPr>
          <p:cNvPr id="6" name="Google Shape;96;p1">
            <a:extLst>
              <a:ext uri="{FF2B5EF4-FFF2-40B4-BE49-F238E27FC236}">
                <a16:creationId xmlns:a16="http://schemas.microsoft.com/office/drawing/2014/main" id="{5BAB85CE-B657-C744-42E0-A6D8F127E1E9}"/>
              </a:ext>
            </a:extLst>
          </p:cNvPr>
          <p:cNvPicPr preferRelativeResize="0"/>
          <p:nvPr/>
        </p:nvPicPr>
        <p:blipFill rotWithShape="1">
          <a:blip r:embed="rId5">
            <a:alphaModFix/>
          </a:blip>
          <a:srcRect/>
          <a:stretch/>
        </p:blipFill>
        <p:spPr>
          <a:xfrm>
            <a:off x="6263081" y="5708718"/>
            <a:ext cx="1634919" cy="429167"/>
          </a:xfrm>
          <a:prstGeom prst="rect">
            <a:avLst/>
          </a:prstGeom>
          <a:noFill/>
          <a:ln>
            <a:noFill/>
          </a:ln>
        </p:spPr>
      </p:pic>
      <p:sp>
        <p:nvSpPr>
          <p:cNvPr id="7" name="Google Shape;90;p1">
            <a:extLst>
              <a:ext uri="{FF2B5EF4-FFF2-40B4-BE49-F238E27FC236}">
                <a16:creationId xmlns:a16="http://schemas.microsoft.com/office/drawing/2014/main" id="{E0B53506-CBB5-A2FF-4A1C-F01AB2EE8859}"/>
              </a:ext>
            </a:extLst>
          </p:cNvPr>
          <p:cNvSpPr txBox="1"/>
          <p:nvPr/>
        </p:nvSpPr>
        <p:spPr>
          <a:xfrm>
            <a:off x="2646221" y="4545849"/>
            <a:ext cx="693704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400"/>
              <a:buFont typeface="Arial"/>
              <a:buNone/>
            </a:pPr>
            <a:r>
              <a:rPr lang="en-GB" b="0" u="none" strike="noStrike" cap="none" dirty="0">
                <a:solidFill>
                  <a:srgbClr val="3474B6"/>
                </a:solidFill>
                <a:latin typeface="Roboto" panose="02000000000000000000" pitchFamily="2" charset="0"/>
                <a:ea typeface="Roboto" panose="02000000000000000000" pitchFamily="2" charset="0"/>
                <a:sym typeface="Arial"/>
              </a:rPr>
              <a:t>In this lesson pupils identify different organs and learn about their role in the human body, before exploring </a:t>
            </a:r>
            <a:r>
              <a:rPr lang="en-GB" dirty="0">
                <a:solidFill>
                  <a:srgbClr val="3474B6"/>
                </a:solidFill>
                <a:latin typeface="Roboto" panose="02000000000000000000" pitchFamily="2" charset="0"/>
                <a:ea typeface="Roboto" panose="02000000000000000000" pitchFamily="2" charset="0"/>
              </a:rPr>
              <a:t>organ</a:t>
            </a:r>
            <a:r>
              <a:rPr lang="en-GB" b="0" u="none" strike="noStrike" cap="none" dirty="0">
                <a:solidFill>
                  <a:srgbClr val="3474B6"/>
                </a:solidFill>
                <a:latin typeface="Roboto" panose="02000000000000000000" pitchFamily="2" charset="0"/>
                <a:ea typeface="Roboto" panose="02000000000000000000" pitchFamily="2" charset="0"/>
                <a:sym typeface="Arial"/>
              </a:rPr>
              <a:t> donation and how it can positively impact people’s lives.</a:t>
            </a:r>
            <a:endParaRPr b="0" u="none" strike="noStrike" cap="none" dirty="0">
              <a:solidFill>
                <a:srgbClr val="3474B6"/>
              </a:solidFill>
              <a:latin typeface="Roboto" panose="02000000000000000000" pitchFamily="2" charset="0"/>
              <a:ea typeface="Roboto" panose="02000000000000000000" pitchFamily="2" charset="0"/>
              <a:sym typeface="Arial"/>
            </a:endParaRPr>
          </a:p>
        </p:txBody>
      </p:sp>
      <p:sp>
        <p:nvSpPr>
          <p:cNvPr id="8" name="TextBox 7">
            <a:extLst>
              <a:ext uri="{FF2B5EF4-FFF2-40B4-BE49-F238E27FC236}">
                <a16:creationId xmlns:a16="http://schemas.microsoft.com/office/drawing/2014/main" id="{A45D4AA4-DC3A-9DC0-FE2D-CE1E58C4F994}"/>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9" name="TextBox 8">
            <a:extLst>
              <a:ext uri="{FF2B5EF4-FFF2-40B4-BE49-F238E27FC236}">
                <a16:creationId xmlns:a16="http://schemas.microsoft.com/office/drawing/2014/main" id="{B05B8ED8-E04C-A445-0DEB-FC5BC0443A0F}"/>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extLst>
      <p:ext uri="{BB962C8B-B14F-4D97-AF65-F5344CB8AC3E}">
        <p14:creationId xmlns:p14="http://schemas.microsoft.com/office/powerpoint/2010/main" val="287095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68"/>
        <p:cNvGrpSpPr/>
        <p:nvPr/>
      </p:nvGrpSpPr>
      <p:grpSpPr>
        <a:xfrm>
          <a:off x="0" y="0"/>
          <a:ext cx="0" cy="0"/>
          <a:chOff x="0" y="0"/>
          <a:chExt cx="0" cy="0"/>
        </a:xfrm>
      </p:grpSpPr>
      <p:sp>
        <p:nvSpPr>
          <p:cNvPr id="4" name="TextBox 3">
            <a:extLst>
              <a:ext uri="{FF2B5EF4-FFF2-40B4-BE49-F238E27FC236}">
                <a16:creationId xmlns:a16="http://schemas.microsoft.com/office/drawing/2014/main" id="{BFE085ED-54DE-27BE-B79C-3EB7CC94D88C}"/>
              </a:ext>
            </a:extLst>
          </p:cNvPr>
          <p:cNvSpPr txBox="1"/>
          <p:nvPr/>
        </p:nvSpPr>
        <p:spPr>
          <a:xfrm>
            <a:off x="524435" y="470648"/>
            <a:ext cx="11143127" cy="923330"/>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Teachers’ FAQs</a:t>
            </a:r>
            <a:br>
              <a:rPr lang="en-US" dirty="0"/>
            </a:br>
            <a:endParaRPr lang="en-US" sz="2200" dirty="0">
              <a:latin typeface="Roboto" panose="02000000000000000000" pitchFamily="2" charset="0"/>
              <a:ea typeface="Roboto" panose="02000000000000000000" pitchFamily="2" charset="0"/>
            </a:endParaRPr>
          </a:p>
        </p:txBody>
      </p:sp>
      <p:sp>
        <p:nvSpPr>
          <p:cNvPr id="5" name="Google Shape;462;p28">
            <a:extLst>
              <a:ext uri="{FF2B5EF4-FFF2-40B4-BE49-F238E27FC236}">
                <a16:creationId xmlns:a16="http://schemas.microsoft.com/office/drawing/2014/main" id="{1B4AE470-498A-965A-1792-8C8E5FD3511C}"/>
              </a:ext>
            </a:extLst>
          </p:cNvPr>
          <p:cNvSpPr txBox="1">
            <a:spLocks noGrp="1"/>
          </p:cNvSpPr>
          <p:nvPr>
            <p:ph type="body" idx="1"/>
          </p:nvPr>
        </p:nvSpPr>
        <p:spPr>
          <a:xfrm>
            <a:off x="545910" y="1195198"/>
            <a:ext cx="11121652" cy="5026658"/>
          </a:xfrm>
          <a:prstGeom prst="rect">
            <a:avLst/>
          </a:prstGeom>
          <a:noFill/>
          <a:ln>
            <a:noFill/>
          </a:ln>
        </p:spPr>
        <p:txBody>
          <a:bodyPr spcFirstLastPara="1" wrap="square" lIns="91425" tIns="45700" rIns="91425" bIns="45700" anchor="t" anchorCtr="0">
            <a:noAutofit/>
          </a:bodyPr>
          <a:lstStyle/>
          <a:p>
            <a:pPr marL="0" lvl="0" indent="0" algn="l" rtl="0">
              <a:lnSpc>
                <a:spcPct val="93750"/>
              </a:lnSpc>
              <a:spcBef>
                <a:spcPts val="0"/>
              </a:spcBef>
              <a:spcAft>
                <a:spcPts val="0"/>
              </a:spcAft>
              <a:buClr>
                <a:schemeClr val="dk1"/>
              </a:buClr>
              <a:buSzPct val="100000"/>
              <a:buNone/>
            </a:pPr>
            <a:r>
              <a:rPr lang="en-GB" sz="1200" b="1" dirty="0">
                <a:latin typeface="Roboto" panose="02000000000000000000" pitchFamily="2" charset="0"/>
                <a:ea typeface="Roboto" panose="02000000000000000000" pitchFamily="2" charset="0"/>
                <a:cs typeface="Arial Narrow"/>
                <a:sym typeface="Arial Narrow"/>
              </a:rPr>
              <a:t>1. WHAT IS AN ORGAN TRANSPLANT?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Doctors can sometimes perform a special operation called an organ transplant. This is when the doctors replace a failed or damaged </a:t>
            </a:r>
            <a:br>
              <a:rPr lang="en-GB" sz="1200" dirty="0">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organ with a healthier one. For this to happen, organs need to be given or donated by organ donors.</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2. WHAT IS ORGAN DONATION?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Organ donation is giving a solid organ (like a lung) or tissue (like skin) to help someone who needs a transplant.</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3. WHO CAN BE AN ORGAN DONOR?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Everyone can be an organ donor – there is no age limit and those with illnesses or long-term conditions can also sign up to be donors. </a:t>
            </a:r>
            <a:br>
              <a:rPr lang="en-GB" sz="1200" dirty="0">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Specialist healthcare professionals decide in each individual case whether a person’s organs and tissue are suitable for donation.</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4. WHY DO I NEED TO SHARE MY DECISION WITH MY FAMILY?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If you die in circumstances where you are able to donate, your family will still be asked about organ donation. This is why it is so </a:t>
            </a:r>
            <a:br>
              <a:rPr lang="en-GB" sz="1200" dirty="0">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important to share your choice with your family, whatever you decide – to help make sure your choice is honoured. </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5. WHAT CAN BE DONATED?</a:t>
            </a:r>
            <a:r>
              <a:rPr lang="en-GB" sz="1200" b="1" dirty="0">
                <a:solidFill>
                  <a:srgbClr val="3474B6"/>
                </a:solidFill>
                <a:latin typeface="Roboto" panose="02000000000000000000" pitchFamily="2" charset="0"/>
                <a:ea typeface="Roboto" panose="02000000000000000000" pitchFamily="2" charset="0"/>
                <a:cs typeface="Arial"/>
                <a:sym typeface="Arial"/>
              </a:rPr>
              <a:t>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The heart, lungs, kidneys, liver, eyes (corneas), pancreas, small intestine (small bowel) and tissues (including skin, bone and tendons) can all be donated.</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6. IF YOU ARE AN ORGAN DONOR, DO YOU HAVE TO DONATE ALL YOUR ORGANS?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It is your choice. You can choose to donate some organs but not others. </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7. DOES MY RELIGION SUPPORT ORGAN DONATION?</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The major religions and belief systems in the UK support the principles of organ donation and understand that organ donation is an individual choice.</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8. HOW IS THE LAW CHANGING IN SPRING 2023?</a:t>
            </a:r>
            <a:br>
              <a:rPr lang="en-GB" sz="1200" b="1" dirty="0">
                <a:latin typeface="Roboto" panose="02000000000000000000" pitchFamily="2" charset="0"/>
                <a:ea typeface="Roboto" panose="02000000000000000000" pitchFamily="2" charset="0"/>
                <a:cs typeface="Arial Narrow"/>
                <a:sym typeface="Arial Narrow"/>
              </a:rPr>
            </a:br>
            <a:r>
              <a:rPr lang="en-GB" sz="1200" dirty="0">
                <a:latin typeface="Roboto" panose="02000000000000000000" pitchFamily="2" charset="0"/>
                <a:ea typeface="Roboto" panose="02000000000000000000" pitchFamily="2" charset="0"/>
                <a:cs typeface="Arial"/>
                <a:sym typeface="Arial"/>
              </a:rPr>
              <a:t>In Northern Ireland everyone over 18 will be considered to have agreed to be an organ donor unless they have recorded a </a:t>
            </a:r>
            <a:br>
              <a:rPr lang="en-GB" sz="1200" dirty="0">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decision to not donate, or are in an excluded group. Talking to your family will help make sure your choice is honoured.</a:t>
            </a:r>
            <a:endParaRPr lang="en-GB" sz="1200" dirty="0">
              <a:latin typeface="Roboto" panose="02000000000000000000" pitchFamily="2" charset="0"/>
              <a:ea typeface="Roboto" panose="02000000000000000000" pitchFamily="2" charset="0"/>
            </a:endParaRPr>
          </a:p>
          <a:p>
            <a:pPr marL="0" lvl="0" indent="0" algn="l" rtl="0">
              <a:lnSpc>
                <a:spcPct val="120000"/>
              </a:lnSpc>
              <a:spcBef>
                <a:spcPts val="1600"/>
              </a:spcBef>
              <a:spcAft>
                <a:spcPts val="0"/>
              </a:spcAft>
              <a:buClr>
                <a:srgbClr val="3474B6"/>
              </a:buClr>
              <a:buSzPct val="100000"/>
              <a:buNone/>
            </a:pPr>
            <a:r>
              <a:rPr lang="en-GB" sz="1200" b="1" dirty="0">
                <a:solidFill>
                  <a:srgbClr val="3474B6"/>
                </a:solidFill>
                <a:latin typeface="Roboto" panose="02000000000000000000" pitchFamily="2" charset="0"/>
                <a:ea typeface="Roboto" panose="02000000000000000000" pitchFamily="2" charset="0"/>
                <a:cs typeface="Arial"/>
                <a:sym typeface="Arial"/>
              </a:rPr>
              <a:t>To find out more about your choices, and to record your decision visit </a:t>
            </a:r>
            <a:r>
              <a:rPr lang="en-GB" sz="1200" b="1" u="sng" dirty="0">
                <a:solidFill>
                  <a:schemeClr val="hlink"/>
                </a:solidFill>
                <a:latin typeface="Roboto" panose="02000000000000000000" pitchFamily="2" charset="0"/>
                <a:ea typeface="Roboto" panose="02000000000000000000" pitchFamily="2" charset="0"/>
                <a:cs typeface="Arial"/>
                <a:sym typeface="Arial"/>
                <a:hlinkClick r:id="rId3"/>
              </a:rPr>
              <a:t>www.organdonation.nhs.uk</a:t>
            </a:r>
            <a:endParaRPr lang="en-GB" sz="1200" dirty="0">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08C0B773-B9FD-E849-F433-7F1EDF91C6DF}"/>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7" name="TextBox 6">
            <a:extLst>
              <a:ext uri="{FF2B5EF4-FFF2-40B4-BE49-F238E27FC236}">
                <a16:creationId xmlns:a16="http://schemas.microsoft.com/office/drawing/2014/main" id="{28E96470-6B7F-0A80-489D-5F723169A47B}"/>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77"/>
        <p:cNvGrpSpPr/>
        <p:nvPr/>
      </p:nvGrpSpPr>
      <p:grpSpPr>
        <a:xfrm>
          <a:off x="0" y="0"/>
          <a:ext cx="0" cy="0"/>
          <a:chOff x="0" y="0"/>
          <a:chExt cx="0" cy="0"/>
        </a:xfrm>
      </p:grpSpPr>
      <p:sp>
        <p:nvSpPr>
          <p:cNvPr id="4" name="TextBox 3">
            <a:extLst>
              <a:ext uri="{FF2B5EF4-FFF2-40B4-BE49-F238E27FC236}">
                <a16:creationId xmlns:a16="http://schemas.microsoft.com/office/drawing/2014/main" id="{BEE065FC-67FD-9B45-A0D2-B4F966D9961B}"/>
              </a:ext>
            </a:extLst>
          </p:cNvPr>
          <p:cNvSpPr txBox="1"/>
          <p:nvPr/>
        </p:nvSpPr>
        <p:spPr>
          <a:xfrm>
            <a:off x="524435" y="470648"/>
            <a:ext cx="11143127" cy="923330"/>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Teachers’ FAQs continued</a:t>
            </a:r>
            <a:br>
              <a:rPr lang="en-US" dirty="0"/>
            </a:br>
            <a:endParaRPr lang="en-US" sz="2200" dirty="0">
              <a:latin typeface="Roboto" panose="02000000000000000000" pitchFamily="2" charset="0"/>
              <a:ea typeface="Roboto" panose="02000000000000000000" pitchFamily="2" charset="0"/>
            </a:endParaRPr>
          </a:p>
        </p:txBody>
      </p:sp>
      <p:sp>
        <p:nvSpPr>
          <p:cNvPr id="5" name="Google Shape;462;p28">
            <a:extLst>
              <a:ext uri="{FF2B5EF4-FFF2-40B4-BE49-F238E27FC236}">
                <a16:creationId xmlns:a16="http://schemas.microsoft.com/office/drawing/2014/main" id="{D198E363-3B04-689A-A0F4-4918FB17BDE8}"/>
              </a:ext>
            </a:extLst>
          </p:cNvPr>
          <p:cNvSpPr txBox="1">
            <a:spLocks noGrp="1"/>
          </p:cNvSpPr>
          <p:nvPr>
            <p:ph type="body" idx="1"/>
          </p:nvPr>
        </p:nvSpPr>
        <p:spPr>
          <a:xfrm>
            <a:off x="545910" y="1195198"/>
            <a:ext cx="11121652" cy="5026658"/>
          </a:xfrm>
          <a:prstGeom prst="rect">
            <a:avLst/>
          </a:prstGeom>
          <a:noFill/>
          <a:ln>
            <a:noFill/>
          </a:ln>
        </p:spPr>
        <p:txBody>
          <a:bodyPr spcFirstLastPara="1" wrap="square" lIns="91425" tIns="45700" rIns="91425" bIns="45700" anchor="t" anchorCtr="0">
            <a:noAutofit/>
          </a:bodyPr>
          <a:lstStyle/>
          <a:p>
            <a:pPr marL="0" lvl="0" indent="0" algn="l" rtl="0">
              <a:lnSpc>
                <a:spcPct val="107142"/>
              </a:lnSpc>
              <a:spcBef>
                <a:spcPts val="0"/>
              </a:spcBef>
              <a:spcAft>
                <a:spcPts val="0"/>
              </a:spcAft>
              <a:buClr>
                <a:schemeClr val="dk1"/>
              </a:buClr>
              <a:buSzPct val="100000"/>
              <a:buNone/>
            </a:pPr>
            <a:r>
              <a:rPr lang="en-GB" sz="1200" b="1" dirty="0">
                <a:latin typeface="Roboto" panose="02000000000000000000" pitchFamily="2" charset="0"/>
                <a:ea typeface="Roboto" panose="02000000000000000000" pitchFamily="2" charset="0"/>
                <a:cs typeface="Arial Narrow"/>
                <a:sym typeface="Arial Narrow"/>
              </a:rPr>
              <a:t>9. WHY DONATE?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Donated organs save and transform thousands of lives every year in the UK. But there are still not enough organ and tissue donors and as a result there are around 6,000 people waiting for an organ transplant.</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10. WILL DOCTORS WORK HARD TO SAVE MY LIFE IF I AGREE TO DONATE MY ORGANS AND/OR TISSUE?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Yes. Healthcare professionals have a duty of care to save your life first.</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11. WILL THEY MAKE SURE I’M DEAD BEFORE THEY REMOVE MY ORGANS? </a:t>
            </a:r>
            <a:r>
              <a:rPr lang="en-GB" sz="1200" b="1" dirty="0">
                <a:solidFill>
                  <a:srgbClr val="3474B6"/>
                </a:solidFill>
                <a:latin typeface="Roboto" panose="02000000000000000000" pitchFamily="2" charset="0"/>
                <a:ea typeface="Roboto" panose="02000000000000000000" pitchFamily="2" charset="0"/>
                <a:cs typeface="Arial"/>
                <a:sym typeface="Arial"/>
              </a:rPr>
              <a:t>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People can only become donors after doctors pronounce their death. </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12. CAN CHILDREN AND ADULTS DONATE ORGANS TO ONE ANOTHER?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Some organs can go from adults to child, but with some organs such as heart and lungs the size of the organs needs to match and so the donor and recipient need to be in a similar age bracket.</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13. DO PEOPLE WAITING FOR ORGANS ALWAYS RECEIVE THEM?</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No. Every day someone dies in need of an organ transplant. A third of people waiting for a transplant are from black, Asian and minority ethnic groups. This is for lots of different reasons, including the fact that some organ diseases are more common in these groups and that often they need to have a donor from the same ethnic background as them.</a:t>
            </a:r>
            <a:br>
              <a:rPr lang="en-GB" sz="1200" dirty="0">
                <a:latin typeface="Roboto" panose="02000000000000000000" pitchFamily="2" charset="0"/>
                <a:ea typeface="Roboto" panose="02000000000000000000" pitchFamily="2" charset="0"/>
              </a:rPr>
            </a:br>
            <a:br>
              <a:rPr lang="en-GB" sz="1200" dirty="0">
                <a:latin typeface="Roboto" panose="02000000000000000000" pitchFamily="2" charset="0"/>
                <a:ea typeface="Roboto" panose="02000000000000000000" pitchFamily="2" charset="0"/>
              </a:rPr>
            </a:br>
            <a:r>
              <a:rPr lang="en-GB" sz="1200" b="1" dirty="0">
                <a:latin typeface="Roboto" panose="02000000000000000000" pitchFamily="2" charset="0"/>
                <a:ea typeface="Roboto" panose="02000000000000000000" pitchFamily="2" charset="0"/>
                <a:cs typeface="Arial Narrow"/>
                <a:sym typeface="Arial Narrow"/>
              </a:rPr>
              <a:t>14. I’VE HEARD THAT PEOPLE CAN BUY AND SELL ORGANS. IS THAT TRUE? </a:t>
            </a:r>
            <a:br>
              <a:rPr lang="en-GB" sz="1200" b="1" dirty="0">
                <a:solidFill>
                  <a:srgbClr val="3474B6"/>
                </a:solidFill>
                <a:latin typeface="Roboto" panose="02000000000000000000" pitchFamily="2" charset="0"/>
                <a:ea typeface="Roboto" panose="02000000000000000000" pitchFamily="2" charset="0"/>
                <a:cs typeface="Arial"/>
                <a:sym typeface="Arial"/>
              </a:rPr>
            </a:br>
            <a:r>
              <a:rPr lang="en-GB" sz="1200" dirty="0">
                <a:latin typeface="Roboto" panose="02000000000000000000" pitchFamily="2" charset="0"/>
                <a:ea typeface="Roboto" panose="02000000000000000000" pitchFamily="2" charset="0"/>
                <a:cs typeface="Arial"/>
                <a:sym typeface="Arial"/>
              </a:rPr>
              <a:t>This is not true. The transplant laws in the UK do not allow the selling of human organs or tissue.</a:t>
            </a:r>
            <a:endParaRPr lang="en-GB" sz="1200" dirty="0">
              <a:latin typeface="Roboto" panose="02000000000000000000" pitchFamily="2" charset="0"/>
              <a:ea typeface="Roboto" panose="02000000000000000000" pitchFamily="2" charset="0"/>
            </a:endParaRPr>
          </a:p>
          <a:p>
            <a:pPr marL="0" lvl="0" indent="0" algn="l" rtl="0">
              <a:lnSpc>
                <a:spcPct val="120000"/>
              </a:lnSpc>
              <a:spcBef>
                <a:spcPts val="1600"/>
              </a:spcBef>
              <a:spcAft>
                <a:spcPts val="0"/>
              </a:spcAft>
              <a:buClr>
                <a:srgbClr val="3474B6"/>
              </a:buClr>
              <a:buSzPct val="100000"/>
              <a:buNone/>
            </a:pPr>
            <a:r>
              <a:rPr lang="en-GB" sz="1200" b="1" dirty="0">
                <a:solidFill>
                  <a:srgbClr val="3474B6"/>
                </a:solidFill>
                <a:latin typeface="Roboto" panose="02000000000000000000" pitchFamily="2" charset="0"/>
                <a:ea typeface="Roboto" panose="02000000000000000000" pitchFamily="2" charset="0"/>
                <a:cs typeface="Arial"/>
                <a:sym typeface="Arial"/>
              </a:rPr>
              <a:t>To find out more about your choices, and to record your decision visit </a:t>
            </a:r>
            <a:r>
              <a:rPr lang="en-GB" sz="1200" b="1" u="sng" dirty="0">
                <a:solidFill>
                  <a:schemeClr val="hlink"/>
                </a:solidFill>
                <a:latin typeface="Roboto" panose="02000000000000000000" pitchFamily="2" charset="0"/>
                <a:ea typeface="Roboto" panose="02000000000000000000" pitchFamily="2" charset="0"/>
                <a:cs typeface="Arial"/>
                <a:sym typeface="Arial"/>
                <a:hlinkClick r:id="rId3"/>
              </a:rPr>
              <a:t>www.organdonation.nhs.uk</a:t>
            </a:r>
            <a:endParaRPr lang="en-US" sz="1200" dirty="0"/>
          </a:p>
        </p:txBody>
      </p:sp>
      <p:sp>
        <p:nvSpPr>
          <p:cNvPr id="6" name="TextBox 5">
            <a:extLst>
              <a:ext uri="{FF2B5EF4-FFF2-40B4-BE49-F238E27FC236}">
                <a16:creationId xmlns:a16="http://schemas.microsoft.com/office/drawing/2014/main" id="{6EBF3E8F-C072-792B-AE7D-819DD0E0DA93}"/>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7" name="TextBox 6">
            <a:extLst>
              <a:ext uri="{FF2B5EF4-FFF2-40B4-BE49-F238E27FC236}">
                <a16:creationId xmlns:a16="http://schemas.microsoft.com/office/drawing/2014/main" id="{85113C54-2C53-97D2-3C1B-541BEC0E3F09}"/>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descr="A purple and pink heart with a blue heart&#10;&#10;Description automatically generated">
            <a:extLst>
              <a:ext uri="{FF2B5EF4-FFF2-40B4-BE49-F238E27FC236}">
                <a16:creationId xmlns:a16="http://schemas.microsoft.com/office/drawing/2014/main" id="{26C591D0-72C2-423D-E5A1-109F99742A2B}"/>
              </a:ext>
            </a:extLst>
          </p:cNvPr>
          <p:cNvPicPr>
            <a:picLocks noChangeAspect="1"/>
          </p:cNvPicPr>
          <p:nvPr/>
        </p:nvPicPr>
        <p:blipFill>
          <a:blip r:embed="rId3"/>
          <a:stretch>
            <a:fillRect/>
          </a:stretch>
        </p:blipFill>
        <p:spPr>
          <a:xfrm>
            <a:off x="0" y="-1"/>
            <a:ext cx="12192000" cy="6855479"/>
          </a:xfrm>
          <a:prstGeom prst="rect">
            <a:avLst/>
          </a:prstGeom>
        </p:spPr>
      </p:pic>
    </p:spTree>
    <p:extLst>
      <p:ext uri="{BB962C8B-B14F-4D97-AF65-F5344CB8AC3E}">
        <p14:creationId xmlns:p14="http://schemas.microsoft.com/office/powerpoint/2010/main" val="138358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Google Shape;105;g18dee5917af_0_6">
            <a:extLst>
              <a:ext uri="{FF2B5EF4-FFF2-40B4-BE49-F238E27FC236}">
                <a16:creationId xmlns:a16="http://schemas.microsoft.com/office/drawing/2014/main" id="{4C5E3612-81AF-CAD3-1249-93B85C127256}"/>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4</a:t>
            </a:fld>
            <a:endParaRPr/>
          </a:p>
        </p:txBody>
      </p:sp>
      <p:sp>
        <p:nvSpPr>
          <p:cNvPr id="3" name="TextBox 2">
            <a:extLst>
              <a:ext uri="{FF2B5EF4-FFF2-40B4-BE49-F238E27FC236}">
                <a16:creationId xmlns:a16="http://schemas.microsoft.com/office/drawing/2014/main" id="{0B7EB3AA-E840-496C-DD8A-B6632470A3F2}"/>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pic>
        <p:nvPicPr>
          <p:cNvPr id="4" name="Picture 3" descr="A cartoon heart with eyes and legs standing in front of a colorful circle&#10;&#10;Description automatically generated">
            <a:extLst>
              <a:ext uri="{FF2B5EF4-FFF2-40B4-BE49-F238E27FC236}">
                <a16:creationId xmlns:a16="http://schemas.microsoft.com/office/drawing/2014/main" id="{6CA10497-C8B7-47CA-227F-75C069A2D75B}"/>
              </a:ext>
            </a:extLst>
          </p:cNvPr>
          <p:cNvPicPr>
            <a:picLocks noChangeAspect="1"/>
          </p:cNvPicPr>
          <p:nvPr/>
        </p:nvPicPr>
        <p:blipFill>
          <a:blip r:embed="rId3"/>
          <a:stretch>
            <a:fillRect/>
          </a:stretch>
        </p:blipFill>
        <p:spPr>
          <a:xfrm>
            <a:off x="-1" y="0"/>
            <a:ext cx="12196483" cy="6858000"/>
          </a:xfrm>
          <a:prstGeom prst="rect">
            <a:avLst/>
          </a:prstGeom>
        </p:spPr>
      </p:pic>
      <p:sp>
        <p:nvSpPr>
          <p:cNvPr id="5" name="TextBox 4">
            <a:extLst>
              <a:ext uri="{FF2B5EF4-FFF2-40B4-BE49-F238E27FC236}">
                <a16:creationId xmlns:a16="http://schemas.microsoft.com/office/drawing/2014/main" id="{4FD91CD2-8F1C-35CF-5C41-7C5CFE070834}"/>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008697DD-6407-9ACF-0D71-BAD3E0EA5295}"/>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2B722B4A-B878-0151-72E7-62A003BA8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5741" y="1684269"/>
            <a:ext cx="3780980" cy="3891917"/>
          </a:xfrm>
          <a:prstGeom prst="rect">
            <a:avLst/>
          </a:prstGeom>
        </p:spPr>
      </p:pic>
      <p:pic>
        <p:nvPicPr>
          <p:cNvPr id="3" name="Google Shape;123;p2">
            <a:extLst>
              <a:ext uri="{FF2B5EF4-FFF2-40B4-BE49-F238E27FC236}">
                <a16:creationId xmlns:a16="http://schemas.microsoft.com/office/drawing/2014/main" id="{5976FE95-ED01-1B83-B2F5-C42F3769F30B}"/>
              </a:ext>
            </a:extLst>
          </p:cNvPr>
          <p:cNvPicPr preferRelativeResize="0"/>
          <p:nvPr/>
        </p:nvPicPr>
        <p:blipFill rotWithShape="1">
          <a:blip r:embed="rId4">
            <a:alphaModFix/>
          </a:blip>
          <a:srcRect/>
          <a:stretch/>
        </p:blipFill>
        <p:spPr>
          <a:xfrm>
            <a:off x="8433183" y="2942086"/>
            <a:ext cx="2562473" cy="2562473"/>
          </a:xfrm>
          <a:prstGeom prst="rect">
            <a:avLst/>
          </a:prstGeom>
          <a:noFill/>
          <a:ln>
            <a:noFill/>
          </a:ln>
        </p:spPr>
      </p:pic>
      <p:sp>
        <p:nvSpPr>
          <p:cNvPr id="4" name="TextBox 3">
            <a:extLst>
              <a:ext uri="{FF2B5EF4-FFF2-40B4-BE49-F238E27FC236}">
                <a16:creationId xmlns:a16="http://schemas.microsoft.com/office/drawing/2014/main" id="{0B0F1E8D-20DD-5456-A181-90225FB39E2D}"/>
              </a:ext>
            </a:extLst>
          </p:cNvPr>
          <p:cNvSpPr txBox="1"/>
          <p:nvPr/>
        </p:nvSpPr>
        <p:spPr>
          <a:xfrm>
            <a:off x="524435" y="470648"/>
            <a:ext cx="11143127" cy="584775"/>
          </a:xfrm>
          <a:prstGeom prst="rect">
            <a:avLst/>
          </a:prstGeom>
          <a:noFill/>
        </p:spPr>
        <p:txBody>
          <a:bodyPr wrap="square" rtlCol="0">
            <a:spAutoFit/>
          </a:bodyPr>
          <a:lstStyle/>
          <a:p>
            <a:pPr algn="ctr"/>
            <a:r>
              <a:rPr lang="en-US" sz="3200" dirty="0">
                <a:solidFill>
                  <a:srgbClr val="0070C0"/>
                </a:solidFill>
                <a:latin typeface="Roboto Slab" pitchFamily="2" charset="0"/>
                <a:ea typeface="Roboto Slab" pitchFamily="2" charset="0"/>
              </a:rPr>
              <a:t>Are you ready to learn all about your organs?</a:t>
            </a:r>
          </a:p>
        </p:txBody>
      </p:sp>
      <p:sp>
        <p:nvSpPr>
          <p:cNvPr id="5" name="TextBox 4">
            <a:extLst>
              <a:ext uri="{FF2B5EF4-FFF2-40B4-BE49-F238E27FC236}">
                <a16:creationId xmlns:a16="http://schemas.microsoft.com/office/drawing/2014/main" id="{1981CF13-62FC-8387-B4C5-57D2FD53A637}"/>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A350992E-89CD-5598-1B88-D3544B6D4DD3}"/>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LESSON </a:t>
            </a:r>
            <a:r>
              <a:rPr lang="en-US" sz="800" dirty="0">
                <a:latin typeface="Roboto" panose="02000000000000000000" pitchFamily="2" charset="0"/>
                <a:ea typeface="Roboto" panose="02000000000000000000" pitchFamily="2" charset="0"/>
              </a:rPr>
              <a:t>PRESENTATION</a:t>
            </a:r>
          </a:p>
        </p:txBody>
      </p:sp>
      <p:pic>
        <p:nvPicPr>
          <p:cNvPr id="7" name="Google Shape;119;p2" descr="LIVER">
            <a:extLst>
              <a:ext uri="{FF2B5EF4-FFF2-40B4-BE49-F238E27FC236}">
                <a16:creationId xmlns:a16="http://schemas.microsoft.com/office/drawing/2014/main" id="{9EBEBF05-51AE-7AFC-6A58-B0981D20012A}"/>
              </a:ext>
            </a:extLst>
          </p:cNvPr>
          <p:cNvPicPr preferRelativeResize="0"/>
          <p:nvPr/>
        </p:nvPicPr>
        <p:blipFill rotWithShape="1">
          <a:blip r:embed="rId5">
            <a:alphaModFix/>
          </a:blip>
          <a:srcRect/>
          <a:stretch/>
        </p:blipFill>
        <p:spPr>
          <a:xfrm>
            <a:off x="987441" y="2971168"/>
            <a:ext cx="2436424" cy="2401442"/>
          </a:xfrm>
          <a:prstGeom prst="rect">
            <a:avLst/>
          </a:prstGeom>
          <a:noFill/>
          <a:ln>
            <a:noFill/>
          </a:ln>
        </p:spPr>
      </p:pic>
      <p:pic>
        <p:nvPicPr>
          <p:cNvPr id="8" name="Google Shape;118;p2" descr="LUNGS">
            <a:extLst>
              <a:ext uri="{FF2B5EF4-FFF2-40B4-BE49-F238E27FC236}">
                <a16:creationId xmlns:a16="http://schemas.microsoft.com/office/drawing/2014/main" id="{58DC579B-D4DD-0942-A792-33FC2A2196AE}"/>
              </a:ext>
            </a:extLst>
          </p:cNvPr>
          <p:cNvPicPr preferRelativeResize="0"/>
          <p:nvPr/>
        </p:nvPicPr>
        <p:blipFill rotWithShape="1">
          <a:blip r:embed="rId6">
            <a:alphaModFix/>
          </a:blip>
          <a:srcRect/>
          <a:stretch/>
        </p:blipFill>
        <p:spPr>
          <a:xfrm>
            <a:off x="2054621" y="3142578"/>
            <a:ext cx="2787537" cy="2787719"/>
          </a:xfrm>
          <a:prstGeom prst="rect">
            <a:avLst/>
          </a:prstGeom>
          <a:noFill/>
          <a:ln>
            <a:noFill/>
          </a:ln>
        </p:spPr>
      </p:pic>
      <p:pic>
        <p:nvPicPr>
          <p:cNvPr id="9" name="Google Shape;120;p2">
            <a:extLst>
              <a:ext uri="{FF2B5EF4-FFF2-40B4-BE49-F238E27FC236}">
                <a16:creationId xmlns:a16="http://schemas.microsoft.com/office/drawing/2014/main" id="{F2C17764-2F14-7FF8-B091-170B6F13D6CA}"/>
              </a:ext>
            </a:extLst>
          </p:cNvPr>
          <p:cNvPicPr preferRelativeResize="0"/>
          <p:nvPr/>
        </p:nvPicPr>
        <p:blipFill rotWithShape="1">
          <a:blip r:embed="rId7">
            <a:alphaModFix/>
          </a:blip>
          <a:srcRect/>
          <a:stretch/>
        </p:blipFill>
        <p:spPr>
          <a:xfrm>
            <a:off x="8736260" y="2829763"/>
            <a:ext cx="3067702" cy="3067702"/>
          </a:xfrm>
          <a:prstGeom prst="rect">
            <a:avLst/>
          </a:prstGeom>
          <a:noFill/>
          <a:ln>
            <a:noFill/>
          </a:ln>
        </p:spPr>
      </p:pic>
      <p:pic>
        <p:nvPicPr>
          <p:cNvPr id="10" name="Google Shape;121;p2">
            <a:extLst>
              <a:ext uri="{FF2B5EF4-FFF2-40B4-BE49-F238E27FC236}">
                <a16:creationId xmlns:a16="http://schemas.microsoft.com/office/drawing/2014/main" id="{C94526C2-870B-1FFA-5226-E837099199C4}"/>
              </a:ext>
            </a:extLst>
          </p:cNvPr>
          <p:cNvPicPr preferRelativeResize="0"/>
          <p:nvPr/>
        </p:nvPicPr>
        <p:blipFill rotWithShape="1">
          <a:blip r:embed="rId8">
            <a:alphaModFix/>
          </a:blip>
          <a:srcRect/>
          <a:stretch/>
        </p:blipFill>
        <p:spPr>
          <a:xfrm>
            <a:off x="6307765" y="3089471"/>
            <a:ext cx="2415089" cy="2415089"/>
          </a:xfrm>
          <a:prstGeom prst="rect">
            <a:avLst/>
          </a:prstGeom>
          <a:noFill/>
          <a:ln>
            <a:noFill/>
          </a:ln>
        </p:spPr>
      </p:pic>
      <p:pic>
        <p:nvPicPr>
          <p:cNvPr id="11" name="Picture 10">
            <a:extLst>
              <a:ext uri="{FF2B5EF4-FFF2-40B4-BE49-F238E27FC236}">
                <a16:creationId xmlns:a16="http://schemas.microsoft.com/office/drawing/2014/main" id="{D949FF5D-0A23-4A66-8511-864A0056C6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93832" y="3971388"/>
            <a:ext cx="1964634" cy="1964634"/>
          </a:xfrm>
          <a:prstGeom prst="rect">
            <a:avLst/>
          </a:prstGeom>
        </p:spPr>
      </p:pic>
      <p:pic>
        <p:nvPicPr>
          <p:cNvPr id="12" name="Google Shape;122;p2">
            <a:extLst>
              <a:ext uri="{FF2B5EF4-FFF2-40B4-BE49-F238E27FC236}">
                <a16:creationId xmlns:a16="http://schemas.microsoft.com/office/drawing/2014/main" id="{88D58D41-DE4D-5B44-795B-00D2F414D9BB}"/>
              </a:ext>
            </a:extLst>
          </p:cNvPr>
          <p:cNvPicPr preferRelativeResize="0"/>
          <p:nvPr/>
        </p:nvPicPr>
        <p:blipFill rotWithShape="1">
          <a:blip r:embed="rId10">
            <a:alphaModFix/>
          </a:blip>
          <a:srcRect/>
          <a:stretch/>
        </p:blipFill>
        <p:spPr>
          <a:xfrm>
            <a:off x="4523832" y="3523049"/>
            <a:ext cx="2484601" cy="2484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2" name="Picture 1" descr="A cartoon of a skeleton&#10;&#10;Description automatically generated">
            <a:extLst>
              <a:ext uri="{FF2B5EF4-FFF2-40B4-BE49-F238E27FC236}">
                <a16:creationId xmlns:a16="http://schemas.microsoft.com/office/drawing/2014/main" id="{8819EB43-DA5D-A8D3-E924-B1F96F391A0C}"/>
              </a:ext>
            </a:extLst>
          </p:cNvPr>
          <p:cNvPicPr>
            <a:picLocks noChangeAspect="1"/>
          </p:cNvPicPr>
          <p:nvPr/>
        </p:nvPicPr>
        <p:blipFill>
          <a:blip r:embed="rId3"/>
          <a:stretch>
            <a:fillRect/>
          </a:stretch>
        </p:blipFill>
        <p:spPr>
          <a:xfrm>
            <a:off x="-1" y="0"/>
            <a:ext cx="12196483" cy="6858000"/>
          </a:xfrm>
          <a:prstGeom prst="rect">
            <a:avLst/>
          </a:prstGeom>
        </p:spPr>
      </p:pic>
      <p:sp>
        <p:nvSpPr>
          <p:cNvPr id="3" name="TextBox 2">
            <a:extLst>
              <a:ext uri="{FF2B5EF4-FFF2-40B4-BE49-F238E27FC236}">
                <a16:creationId xmlns:a16="http://schemas.microsoft.com/office/drawing/2014/main" id="{03835D3E-2755-27CC-C2A7-A31D9106E322}"/>
              </a:ext>
            </a:extLst>
          </p:cNvPr>
          <p:cNvSpPr txBox="1"/>
          <p:nvPr/>
        </p:nvSpPr>
        <p:spPr>
          <a:xfrm>
            <a:off x="524435" y="470648"/>
            <a:ext cx="5088089" cy="4801314"/>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Captain Marrow</a:t>
            </a:r>
            <a:br>
              <a:rPr lang="en-US" dirty="0"/>
            </a:br>
            <a:br>
              <a:rPr lang="en-US" dirty="0"/>
            </a:br>
            <a:r>
              <a:rPr lang="en-US" sz="2000" dirty="0">
                <a:latin typeface="Roboto" panose="02000000000000000000" pitchFamily="2" charset="0"/>
                <a:ea typeface="Roboto" panose="02000000000000000000" pitchFamily="2" charset="0"/>
              </a:rPr>
              <a:t>Captain Marrow is the leader of the </a:t>
            </a:r>
          </a:p>
          <a:p>
            <a:r>
              <a:rPr lang="en-US" sz="2000" dirty="0">
                <a:latin typeface="Roboto" panose="02000000000000000000" pitchFamily="2" charset="0"/>
                <a:ea typeface="Roboto" panose="02000000000000000000" pitchFamily="2" charset="0"/>
              </a:rPr>
              <a:t>Mighty Team. He can be found </a:t>
            </a:r>
          </a:p>
          <a:p>
            <a:r>
              <a:rPr lang="en-US" sz="2000" dirty="0">
                <a:latin typeface="Roboto" panose="02000000000000000000" pitchFamily="2" charset="0"/>
                <a:ea typeface="Roboto" panose="02000000000000000000" pitchFamily="2" charset="0"/>
              </a:rPr>
              <a:t>throughout your body, holding you </a:t>
            </a:r>
          </a:p>
          <a:p>
            <a:r>
              <a:rPr lang="en-US" sz="2000" dirty="0">
                <a:latin typeface="Roboto" panose="02000000000000000000" pitchFamily="2" charset="0"/>
                <a:ea typeface="Roboto" panose="02000000000000000000" pitchFamily="2" charset="0"/>
              </a:rPr>
              <a:t>up and giving your body shape. </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His main job is to make the blood cells </a:t>
            </a:r>
          </a:p>
          <a:p>
            <a:r>
              <a:rPr lang="en-US" sz="2000" dirty="0">
                <a:latin typeface="Roboto" panose="02000000000000000000" pitchFamily="2" charset="0"/>
                <a:ea typeface="Roboto" panose="02000000000000000000" pitchFamily="2" charset="0"/>
              </a:rPr>
              <a:t>you need to survive—about 500 billion </a:t>
            </a:r>
          </a:p>
          <a:p>
            <a:r>
              <a:rPr lang="en-US" sz="2000" dirty="0">
                <a:latin typeface="Roboto" panose="02000000000000000000" pitchFamily="2" charset="0"/>
                <a:ea typeface="Roboto" panose="02000000000000000000" pitchFamily="2" charset="0"/>
              </a:rPr>
              <a:t>new ones every day!</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a:t>
            </a:r>
          </a:p>
          <a:p>
            <a:r>
              <a:rPr lang="en-US" sz="2000" dirty="0">
                <a:latin typeface="Roboto" panose="02000000000000000000" pitchFamily="2" charset="0"/>
                <a:ea typeface="Roboto" panose="02000000000000000000" pitchFamily="2" charset="0"/>
              </a:rPr>
              <a:t>Bone marrow is a thick, spongy kind </a:t>
            </a:r>
          </a:p>
          <a:p>
            <a:r>
              <a:rPr lang="en-US" sz="2000" dirty="0">
                <a:latin typeface="Roboto" panose="02000000000000000000" pitchFamily="2" charset="0"/>
                <a:ea typeface="Roboto" panose="02000000000000000000" pitchFamily="2" charset="0"/>
              </a:rPr>
              <a:t>of jelly in the middle of most of your </a:t>
            </a:r>
          </a:p>
          <a:p>
            <a:r>
              <a:rPr lang="en-US" sz="2000" dirty="0">
                <a:latin typeface="Roboto" panose="02000000000000000000" pitchFamily="2" charset="0"/>
                <a:ea typeface="Roboto" panose="02000000000000000000" pitchFamily="2" charset="0"/>
              </a:rPr>
              <a:t>bones which makes stem cells.</a:t>
            </a:r>
          </a:p>
        </p:txBody>
      </p:sp>
      <p:sp>
        <p:nvSpPr>
          <p:cNvPr id="4" name="TextBox 3">
            <a:extLst>
              <a:ext uri="{FF2B5EF4-FFF2-40B4-BE49-F238E27FC236}">
                <a16:creationId xmlns:a16="http://schemas.microsoft.com/office/drawing/2014/main" id="{88FD718E-D7E3-3DB1-0EAA-EA4166AE2C49}"/>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99D92151-2368-EB78-5814-6C857A8A834E}"/>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36FF58AC-ADEF-65D9-F8E7-6F9FBC668106}"/>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descr="A person's body with heart and a heart&#10;&#10;Description automatically generated with medium confidence">
            <a:extLst>
              <a:ext uri="{FF2B5EF4-FFF2-40B4-BE49-F238E27FC236}">
                <a16:creationId xmlns:a16="http://schemas.microsoft.com/office/drawing/2014/main" id="{6A57A2FF-A1B8-3B14-F9A1-1003508BC7C8}"/>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93EC7510-E659-7001-B86C-E2696EC2F233}"/>
              </a:ext>
            </a:extLst>
          </p:cNvPr>
          <p:cNvSpPr txBox="1"/>
          <p:nvPr/>
        </p:nvSpPr>
        <p:spPr>
          <a:xfrm>
            <a:off x="524435" y="470648"/>
            <a:ext cx="5571565" cy="4493538"/>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Heart</a:t>
            </a:r>
            <a:br>
              <a:rPr lang="en-US" dirty="0"/>
            </a:br>
            <a:br>
              <a:rPr lang="en-US" dirty="0"/>
            </a:br>
            <a:r>
              <a:rPr lang="en-US" sz="2000" dirty="0">
                <a:latin typeface="Roboto" panose="02000000000000000000" pitchFamily="2" charset="0"/>
                <a:ea typeface="Roboto" panose="02000000000000000000" pitchFamily="2" charset="0"/>
              </a:rPr>
              <a:t>This mighty organ does everything with a steady rhythm. Heart pumps blood filled </a:t>
            </a:r>
          </a:p>
          <a:p>
            <a:r>
              <a:rPr lang="en-US" sz="2000" dirty="0">
                <a:latin typeface="Roboto" panose="02000000000000000000" pitchFamily="2" charset="0"/>
                <a:ea typeface="Roboto" panose="02000000000000000000" pitchFamily="2" charset="0"/>
              </a:rPr>
              <a:t>with oxygen and nutrients through a </a:t>
            </a:r>
          </a:p>
          <a:p>
            <a:r>
              <a:rPr lang="en-US" sz="2000" dirty="0">
                <a:latin typeface="Roboto" panose="02000000000000000000" pitchFamily="2" charset="0"/>
                <a:ea typeface="Roboto" panose="02000000000000000000" pitchFamily="2" charset="0"/>
              </a:rPr>
              <a:t>maze of tubes called arteries and veins.</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 </a:t>
            </a:r>
            <a:r>
              <a:rPr lang="en-US" sz="2000" dirty="0">
                <a:latin typeface="Roboto" panose="02000000000000000000" pitchFamily="2" charset="0"/>
                <a:ea typeface="Roboto" panose="02000000000000000000" pitchFamily="2" charset="0"/>
              </a:rPr>
              <a:t>The beat goes on and </a:t>
            </a:r>
          </a:p>
          <a:p>
            <a:r>
              <a:rPr lang="en-US" sz="2000" dirty="0">
                <a:latin typeface="Roboto" panose="02000000000000000000" pitchFamily="2" charset="0"/>
                <a:ea typeface="Roboto" panose="02000000000000000000" pitchFamily="2" charset="0"/>
              </a:rPr>
              <a:t>on and on! Your heart beats around </a:t>
            </a:r>
          </a:p>
          <a:p>
            <a:r>
              <a:rPr lang="en-US" sz="2000" dirty="0">
                <a:latin typeface="Roboto" panose="02000000000000000000" pitchFamily="2" charset="0"/>
                <a:ea typeface="Roboto" panose="02000000000000000000" pitchFamily="2" charset="0"/>
              </a:rPr>
              <a:t>100,000 times every day and around </a:t>
            </a:r>
          </a:p>
          <a:p>
            <a:r>
              <a:rPr lang="en-US" sz="2000" dirty="0">
                <a:latin typeface="Roboto" panose="02000000000000000000" pitchFamily="2" charset="0"/>
                <a:ea typeface="Roboto" panose="02000000000000000000" pitchFamily="2" charset="0"/>
              </a:rPr>
              <a:t>three billion times in a lifetime!</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Put a hand on your heart right now.</a:t>
            </a:r>
          </a:p>
          <a:p>
            <a:r>
              <a:rPr lang="en-US" sz="2000" dirty="0">
                <a:latin typeface="Roboto" panose="02000000000000000000" pitchFamily="2" charset="0"/>
                <a:ea typeface="Roboto" panose="02000000000000000000" pitchFamily="2" charset="0"/>
              </a:rPr>
              <a:t>Can you feel the beat?</a:t>
            </a:r>
          </a:p>
        </p:txBody>
      </p:sp>
      <p:sp>
        <p:nvSpPr>
          <p:cNvPr id="4" name="TextBox 3">
            <a:extLst>
              <a:ext uri="{FF2B5EF4-FFF2-40B4-BE49-F238E27FC236}">
                <a16:creationId xmlns:a16="http://schemas.microsoft.com/office/drawing/2014/main" id="{AEA76585-6BAD-DE3B-1AE4-7EAC17369F55}"/>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F81A5E38-2087-D9A8-7509-329F2F081D9D}"/>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92AF0E70-F536-31B5-E58F-EBD9F780D000}"/>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7" name="Picture 6" descr="A diagram of a child's body&#10;&#10;Description automatically generated">
            <a:extLst>
              <a:ext uri="{FF2B5EF4-FFF2-40B4-BE49-F238E27FC236}">
                <a16:creationId xmlns:a16="http://schemas.microsoft.com/office/drawing/2014/main" id="{5C72C0F3-892F-CEE7-A827-10E1A8981EAA}"/>
              </a:ext>
            </a:extLst>
          </p:cNvPr>
          <p:cNvPicPr>
            <a:picLocks noChangeAspect="1"/>
          </p:cNvPicPr>
          <p:nvPr/>
        </p:nvPicPr>
        <p:blipFill>
          <a:blip r:embed="rId3"/>
          <a:stretch>
            <a:fillRect/>
          </a:stretch>
        </p:blipFill>
        <p:spPr>
          <a:xfrm>
            <a:off x="0" y="-1"/>
            <a:ext cx="12192000" cy="6855479"/>
          </a:xfrm>
          <a:prstGeom prst="rect">
            <a:avLst/>
          </a:prstGeom>
        </p:spPr>
      </p:pic>
      <p:sp>
        <p:nvSpPr>
          <p:cNvPr id="8" name="TextBox 7">
            <a:extLst>
              <a:ext uri="{FF2B5EF4-FFF2-40B4-BE49-F238E27FC236}">
                <a16:creationId xmlns:a16="http://schemas.microsoft.com/office/drawing/2014/main" id="{C7DFFB2C-FD54-5658-EE35-19FC611839C7}"/>
              </a:ext>
            </a:extLst>
          </p:cNvPr>
          <p:cNvSpPr txBox="1"/>
          <p:nvPr/>
        </p:nvSpPr>
        <p:spPr>
          <a:xfrm>
            <a:off x="524435" y="470648"/>
            <a:ext cx="5571565" cy="4493538"/>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the Lungs</a:t>
            </a:r>
            <a:br>
              <a:rPr lang="en-US" dirty="0"/>
            </a:br>
            <a:br>
              <a:rPr lang="en-US" dirty="0"/>
            </a:br>
            <a:r>
              <a:rPr lang="en-US" sz="2000" dirty="0">
                <a:latin typeface="Roboto" panose="02000000000000000000" pitchFamily="2" charset="0"/>
                <a:ea typeface="Roboto" panose="02000000000000000000" pitchFamily="2" charset="0"/>
              </a:rPr>
              <a:t>These mighty organs always stick together. They transport oxygen from the air you </a:t>
            </a:r>
          </a:p>
          <a:p>
            <a:r>
              <a:rPr lang="en-US" sz="2000" dirty="0">
                <a:latin typeface="Roboto" panose="02000000000000000000" pitchFamily="2" charset="0"/>
                <a:ea typeface="Roboto" panose="02000000000000000000" pitchFamily="2" charset="0"/>
              </a:rPr>
              <a:t>breathe into your bloodstream and take </a:t>
            </a:r>
          </a:p>
          <a:p>
            <a:r>
              <a:rPr lang="en-US" sz="2000" dirty="0">
                <a:latin typeface="Roboto" panose="02000000000000000000" pitchFamily="2" charset="0"/>
                <a:ea typeface="Roboto" panose="02000000000000000000" pitchFamily="2" charset="0"/>
              </a:rPr>
              <a:t>away carbon dioxide when you breathe out.</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The alveoli at the end of your bronchioles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are like lots of tiny balloons.</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 </a:t>
            </a:r>
            <a:r>
              <a:rPr lang="en-US" sz="2000" dirty="0">
                <a:latin typeface="Roboto" panose="02000000000000000000" pitchFamily="2" charset="0"/>
                <a:ea typeface="Roboto" panose="02000000000000000000" pitchFamily="2" charset="0"/>
              </a:rPr>
              <a:t>A large lung capacity </a:t>
            </a:r>
          </a:p>
          <a:p>
            <a:r>
              <a:rPr lang="en-US" sz="2000" dirty="0">
                <a:latin typeface="Roboto" panose="02000000000000000000" pitchFamily="2" charset="0"/>
                <a:ea typeface="Roboto" panose="02000000000000000000" pitchFamily="2" charset="0"/>
              </a:rPr>
              <a:t>means you can send oxygen around </a:t>
            </a:r>
          </a:p>
          <a:p>
            <a:r>
              <a:rPr lang="en-US" sz="2000" dirty="0">
                <a:latin typeface="Roboto" panose="02000000000000000000" pitchFamily="2" charset="0"/>
                <a:ea typeface="Roboto" panose="02000000000000000000" pitchFamily="2" charset="0"/>
              </a:rPr>
              <a:t>your body faster. You can do this </a:t>
            </a:r>
          </a:p>
          <a:p>
            <a:r>
              <a:rPr lang="en-US" sz="2000" dirty="0">
                <a:latin typeface="Roboto" panose="02000000000000000000" pitchFamily="2" charset="0"/>
                <a:ea typeface="Roboto" panose="02000000000000000000" pitchFamily="2" charset="0"/>
              </a:rPr>
              <a:t>by exercising regularly.</a:t>
            </a:r>
          </a:p>
        </p:txBody>
      </p:sp>
      <p:sp>
        <p:nvSpPr>
          <p:cNvPr id="9" name="TextBox 8">
            <a:extLst>
              <a:ext uri="{FF2B5EF4-FFF2-40B4-BE49-F238E27FC236}">
                <a16:creationId xmlns:a16="http://schemas.microsoft.com/office/drawing/2014/main" id="{CEB98F45-F192-F358-4C02-BA99B54CD809}"/>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10" name="TextBox 9">
            <a:extLst>
              <a:ext uri="{FF2B5EF4-FFF2-40B4-BE49-F238E27FC236}">
                <a16:creationId xmlns:a16="http://schemas.microsoft.com/office/drawing/2014/main" id="{C585A13B-F50E-A1F5-BD0E-62A907BB1E08}"/>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11" name="TextBox 10">
            <a:extLst>
              <a:ext uri="{FF2B5EF4-FFF2-40B4-BE49-F238E27FC236}">
                <a16:creationId xmlns:a16="http://schemas.microsoft.com/office/drawing/2014/main" id="{3182A231-AB9B-DE44-06BF-A5FE75243077}"/>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 name="Picture 1" descr="A person's body with small intestines&#10;&#10;Description automatically generated">
            <a:extLst>
              <a:ext uri="{FF2B5EF4-FFF2-40B4-BE49-F238E27FC236}">
                <a16:creationId xmlns:a16="http://schemas.microsoft.com/office/drawing/2014/main" id="{ABF2BB0E-F70B-D325-F6D3-5E0E709FE737}"/>
              </a:ext>
            </a:extLst>
          </p:cNvPr>
          <p:cNvPicPr>
            <a:picLocks noChangeAspect="1"/>
          </p:cNvPicPr>
          <p:nvPr/>
        </p:nvPicPr>
        <p:blipFill>
          <a:blip r:embed="rId3"/>
          <a:stretch>
            <a:fillRect/>
          </a:stretch>
        </p:blipFill>
        <p:spPr>
          <a:xfrm>
            <a:off x="0" y="-1"/>
            <a:ext cx="12192000" cy="6855479"/>
          </a:xfrm>
          <a:prstGeom prst="rect">
            <a:avLst/>
          </a:prstGeom>
        </p:spPr>
      </p:pic>
      <p:sp>
        <p:nvSpPr>
          <p:cNvPr id="3" name="TextBox 2">
            <a:extLst>
              <a:ext uri="{FF2B5EF4-FFF2-40B4-BE49-F238E27FC236}">
                <a16:creationId xmlns:a16="http://schemas.microsoft.com/office/drawing/2014/main" id="{9658AA74-3A15-2285-ADA4-AA3F2106FA57}"/>
              </a:ext>
            </a:extLst>
          </p:cNvPr>
          <p:cNvSpPr txBox="1"/>
          <p:nvPr/>
        </p:nvSpPr>
        <p:spPr>
          <a:xfrm>
            <a:off x="524435" y="470648"/>
            <a:ext cx="5571565" cy="5109091"/>
          </a:xfrm>
          <a:prstGeom prst="rect">
            <a:avLst/>
          </a:prstGeom>
          <a:noFill/>
        </p:spPr>
        <p:txBody>
          <a:bodyPr wrap="square" rtlCol="0">
            <a:spAutoFit/>
          </a:bodyPr>
          <a:lstStyle/>
          <a:p>
            <a:r>
              <a:rPr lang="en-US" sz="3200" dirty="0">
                <a:solidFill>
                  <a:srgbClr val="0070C0"/>
                </a:solidFill>
                <a:latin typeface="Roboto Slab" pitchFamily="2" charset="0"/>
                <a:ea typeface="Roboto Slab" pitchFamily="2" charset="0"/>
              </a:rPr>
              <a:t>Meet Small Bowel</a:t>
            </a:r>
            <a:br>
              <a:rPr lang="en-US" dirty="0"/>
            </a:br>
            <a:br>
              <a:rPr lang="en-US" dirty="0"/>
            </a:br>
            <a:r>
              <a:rPr lang="en-US" sz="2000" dirty="0">
                <a:latin typeface="Roboto" panose="02000000000000000000" pitchFamily="2" charset="0"/>
                <a:ea typeface="Roboto" panose="02000000000000000000" pitchFamily="2" charset="0"/>
              </a:rPr>
              <a:t>Also known as your small intestine, but this mighty organ isn’t small at all, measuring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6 </a:t>
            </a:r>
            <a:r>
              <a:rPr lang="en-US" sz="2000" dirty="0" err="1">
                <a:latin typeface="Roboto" panose="02000000000000000000" pitchFamily="2" charset="0"/>
                <a:ea typeface="Roboto" panose="02000000000000000000" pitchFamily="2" charset="0"/>
              </a:rPr>
              <a:t>metres</a:t>
            </a:r>
            <a:r>
              <a:rPr lang="en-US" sz="2000" dirty="0">
                <a:latin typeface="Roboto" panose="02000000000000000000" pitchFamily="2" charset="0"/>
                <a:ea typeface="Roboto" panose="02000000000000000000" pitchFamily="2" charset="0"/>
              </a:rPr>
              <a:t> from one end to the other, which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is about four times as tall as you are. </a:t>
            </a:r>
          </a:p>
          <a:p>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Small Bowel carries food from your up </a:t>
            </a:r>
          </a:p>
          <a:p>
            <a:r>
              <a:rPr lang="en-US" sz="2000" dirty="0">
                <a:latin typeface="Roboto" panose="02000000000000000000" pitchFamily="2" charset="0"/>
                <a:ea typeface="Roboto" panose="02000000000000000000" pitchFamily="2" charset="0"/>
              </a:rPr>
              <a:t>(or absorbing) important nutrients along </a:t>
            </a:r>
          </a:p>
          <a:p>
            <a:r>
              <a:rPr lang="en-US" sz="2000" dirty="0">
                <a:latin typeface="Roboto" panose="02000000000000000000" pitchFamily="2" charset="0"/>
                <a:ea typeface="Roboto" panose="02000000000000000000" pitchFamily="2" charset="0"/>
              </a:rPr>
              <a:t>the way.</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Did you know?</a:t>
            </a:r>
          </a:p>
          <a:p>
            <a:r>
              <a:rPr lang="en-US" sz="2000" dirty="0">
                <a:latin typeface="Roboto" panose="02000000000000000000" pitchFamily="2" charset="0"/>
                <a:ea typeface="Roboto" panose="02000000000000000000" pitchFamily="2" charset="0"/>
              </a:rPr>
              <a:t>It’s the happy factory! Most of </a:t>
            </a:r>
          </a:p>
          <a:p>
            <a:r>
              <a:rPr lang="en-US" sz="2000" dirty="0">
                <a:latin typeface="Roboto" panose="02000000000000000000" pitchFamily="2" charset="0"/>
                <a:ea typeface="Roboto" panose="02000000000000000000" pitchFamily="2" charset="0"/>
              </a:rPr>
              <a:t>your serotonin (which is the hormone </a:t>
            </a:r>
          </a:p>
          <a:p>
            <a:r>
              <a:rPr lang="en-US" sz="2000" dirty="0">
                <a:latin typeface="Roboto" panose="02000000000000000000" pitchFamily="2" charset="0"/>
                <a:ea typeface="Roboto" panose="02000000000000000000" pitchFamily="2" charset="0"/>
              </a:rPr>
              <a:t>that makes you feel happy) is made </a:t>
            </a:r>
          </a:p>
          <a:p>
            <a:r>
              <a:rPr lang="en-US" sz="2000" dirty="0">
                <a:latin typeface="Roboto" panose="02000000000000000000" pitchFamily="2" charset="0"/>
                <a:ea typeface="Roboto" panose="02000000000000000000" pitchFamily="2" charset="0"/>
              </a:rPr>
              <a:t>by your small bowel.</a:t>
            </a:r>
            <a:endParaRPr lang="en-US" sz="22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E6659DA-7427-5DB4-8628-CE57EB23D927}"/>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5" name="TextBox 4">
            <a:extLst>
              <a:ext uri="{FF2B5EF4-FFF2-40B4-BE49-F238E27FC236}">
                <a16:creationId xmlns:a16="http://schemas.microsoft.com/office/drawing/2014/main" id="{1A83FD95-0EF4-5B4C-0998-F18F780431B0}"/>
              </a:ext>
            </a:extLst>
          </p:cNvPr>
          <p:cNvSpPr txBox="1"/>
          <p:nvPr/>
        </p:nvSpPr>
        <p:spPr>
          <a:xfrm>
            <a:off x="524437" y="6347012"/>
            <a:ext cx="8592670" cy="215444"/>
          </a:xfrm>
          <a:prstGeom prst="rect">
            <a:avLst/>
          </a:prstGeom>
          <a:noFill/>
        </p:spPr>
        <p:txBody>
          <a:bodyPr wrap="square" rtlCol="0">
            <a:spAutoFit/>
          </a:bodyPr>
          <a:lstStyle/>
          <a:p>
            <a:r>
              <a:rPr lang="en-US" sz="800" dirty="0" err="1">
                <a:latin typeface="Roboto" panose="02000000000000000000" pitchFamily="2" charset="0"/>
                <a:ea typeface="Roboto" panose="02000000000000000000" pitchFamily="2" charset="0"/>
              </a:rPr>
              <a:t>Orgamites</a:t>
            </a:r>
            <a:r>
              <a:rPr lang="en-US" sz="800" dirty="0">
                <a:latin typeface="Roboto" panose="02000000000000000000" pitchFamily="2" charset="0"/>
                <a:ea typeface="Roboto" panose="02000000000000000000" pitchFamily="2" charset="0"/>
              </a:rPr>
              <a:t> ® is an organ donation education and awareness </a:t>
            </a:r>
            <a:r>
              <a:rPr lang="en-US" sz="800" dirty="0" err="1">
                <a:latin typeface="Roboto" panose="02000000000000000000" pitchFamily="2" charset="0"/>
                <a:ea typeface="Roboto" panose="02000000000000000000" pitchFamily="2" charset="0"/>
              </a:rPr>
              <a:t>programme</a:t>
            </a:r>
            <a:r>
              <a:rPr lang="en-US" sz="800" dirty="0">
                <a:latin typeface="Roboto" panose="02000000000000000000" pitchFamily="2" charset="0"/>
                <a:ea typeface="Roboto" panose="02000000000000000000" pitchFamily="2" charset="0"/>
              </a:rPr>
              <a:t> created by </a:t>
            </a:r>
            <a:r>
              <a:rPr lang="en-US" sz="800" dirty="0" err="1">
                <a:latin typeface="Roboto" panose="02000000000000000000" pitchFamily="2" charset="0"/>
                <a:ea typeface="Roboto" panose="02000000000000000000" pitchFamily="2" charset="0"/>
              </a:rPr>
              <a:t>Roydon</a:t>
            </a:r>
            <a:r>
              <a:rPr lang="en-US" sz="800" dirty="0">
                <a:latin typeface="Roboto" panose="02000000000000000000" pitchFamily="2" charset="0"/>
                <a:ea typeface="Roboto" panose="02000000000000000000" pitchFamily="2" charset="0"/>
              </a:rPr>
              <a:t> Turner. Creative and production by All Good Co. (CIC) © Copyright 2016. All rights reserved. </a:t>
            </a:r>
          </a:p>
        </p:txBody>
      </p:sp>
      <p:sp>
        <p:nvSpPr>
          <p:cNvPr id="6" name="TextBox 5">
            <a:extLst>
              <a:ext uri="{FF2B5EF4-FFF2-40B4-BE49-F238E27FC236}">
                <a16:creationId xmlns:a16="http://schemas.microsoft.com/office/drawing/2014/main" id="{C318350D-872F-0F59-ECD2-69FF26FA13A0}"/>
              </a:ext>
            </a:extLst>
          </p:cNvPr>
          <p:cNvSpPr txBox="1"/>
          <p:nvPr/>
        </p:nvSpPr>
        <p:spPr>
          <a:xfrm>
            <a:off x="9583269" y="6347012"/>
            <a:ext cx="2084294" cy="215444"/>
          </a:xfrm>
          <a:prstGeom prst="rect">
            <a:avLst/>
          </a:prstGeom>
          <a:noFill/>
        </p:spPr>
        <p:txBody>
          <a:bodyPr wrap="square" rtlCol="0">
            <a:spAutoFit/>
          </a:bodyPr>
          <a:lstStyle/>
          <a:p>
            <a:pPr algn="r"/>
            <a:r>
              <a:rPr lang="en-US" sz="800" dirty="0"/>
              <a:t>TK1: </a:t>
            </a:r>
            <a:r>
              <a:rPr lang="en-US" sz="800" dirty="0">
                <a:latin typeface="Roboto" panose="02000000000000000000" pitchFamily="2" charset="0"/>
                <a:ea typeface="Roboto" panose="02000000000000000000" pitchFamily="2" charset="0"/>
              </a:rPr>
              <a:t>LESSON</a:t>
            </a:r>
            <a:r>
              <a:rPr lang="en-US" sz="800" dirty="0"/>
              <a:t> PRESENTATION</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TotalTime>
  <Words>6508</Words>
  <Application>Microsoft Office PowerPoint</Application>
  <PresentationFormat>Widescreen</PresentationFormat>
  <Paragraphs>462</Paragraphs>
  <Slides>32</Slides>
  <Notes>32</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Comic Sans MS</vt:lpstr>
      <vt:lpstr>Calibri</vt:lpstr>
      <vt:lpstr>Arial</vt:lpstr>
      <vt:lpstr>Roboto Slab</vt:lpstr>
      <vt:lpstr>Roboto</vt:lpstr>
      <vt:lpstr>Arial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McKeown (PHA)</dc:creator>
  <cp:lastModifiedBy>Catherine McKeown (PHA)</cp:lastModifiedBy>
  <cp:revision>27</cp:revision>
  <dcterms:modified xsi:type="dcterms:W3CDTF">2023-10-04T14:30:48Z</dcterms:modified>
</cp:coreProperties>
</file>